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Oswald Medium"/>
      <p:regular r:id="rId53"/>
      <p:bold r:id="rId54"/>
    </p:embeddedFont>
    <p:embeddedFont>
      <p:font typeface="Roboto Thin"/>
      <p:regular r:id="rId55"/>
      <p:bold r:id="rId56"/>
      <p:italic r:id="rId57"/>
      <p:boldItalic r:id="rId58"/>
    </p:embeddedFont>
    <p:embeddedFont>
      <p:font typeface="Roboto"/>
      <p:regular r:id="rId59"/>
      <p:bold r:id="rId60"/>
      <p:italic r:id="rId61"/>
      <p:boldItalic r:id="rId62"/>
    </p:embeddedFont>
    <p:embeddedFont>
      <p:font typeface="Roboto Medium"/>
      <p:regular r:id="rId63"/>
      <p:bold r:id="rId64"/>
      <p:italic r:id="rId65"/>
      <p:boldItalic r:id="rId66"/>
    </p:embeddedFont>
    <p:embeddedFont>
      <p:font typeface="Caveat"/>
      <p:regular r:id="rId67"/>
      <p:bold r:id="rId68"/>
    </p:embeddedFont>
    <p:embeddedFont>
      <p:font typeface="Inconsolata"/>
      <p:regular r:id="rId69"/>
      <p:bold r:id="rId70"/>
    </p:embeddedFont>
    <p:embeddedFont>
      <p:font typeface="Oswald Light"/>
      <p:regular r:id="rId71"/>
      <p:bold r:id="rId72"/>
    </p:embeddedFont>
    <p:embeddedFont>
      <p:font typeface="Roboto Light"/>
      <p:regular r:id="rId73"/>
      <p:bold r:id="rId74"/>
      <p:italic r:id="rId75"/>
      <p:boldItalic r:id="rId76"/>
    </p:embeddedFont>
    <p:embeddedFont>
      <p:font typeface="Oswald"/>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490A2C-8C27-4720-85C1-4C6EE0897234}">
  <a:tblStyle styleId="{AC490A2C-8C27-4720-85C1-4C6EE08972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Light-regular.fntdata"/><Relationship Id="rId72" Type="http://schemas.openxmlformats.org/officeDocument/2006/relationships/font" Target="fonts/OswaldLight-bold.fntdata"/><Relationship Id="rId31" Type="http://schemas.openxmlformats.org/officeDocument/2006/relationships/slide" Target="slides/slide24.xml"/><Relationship Id="rId75" Type="http://schemas.openxmlformats.org/officeDocument/2006/relationships/font" Target="fonts/RobotoLight-italic.fntdata"/><Relationship Id="rId30" Type="http://schemas.openxmlformats.org/officeDocument/2006/relationships/slide" Target="slides/slide23.xml"/><Relationship Id="rId74" Type="http://schemas.openxmlformats.org/officeDocument/2006/relationships/font" Target="fonts/RobotoLight-bold.fntdata"/><Relationship Id="rId33" Type="http://schemas.openxmlformats.org/officeDocument/2006/relationships/slide" Target="slides/slide26.xml"/><Relationship Id="rId77" Type="http://schemas.openxmlformats.org/officeDocument/2006/relationships/font" Target="fonts/Oswald-regular.fntdata"/><Relationship Id="rId32" Type="http://schemas.openxmlformats.org/officeDocument/2006/relationships/slide" Target="slides/slide25.xml"/><Relationship Id="rId76" Type="http://schemas.openxmlformats.org/officeDocument/2006/relationships/font" Target="fonts/RobotoLight-boldItalic.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Oswald-bold.fntdata"/><Relationship Id="rId71" Type="http://schemas.openxmlformats.org/officeDocument/2006/relationships/font" Target="fonts/OswaldLight-regular.fntdata"/><Relationship Id="rId70" Type="http://schemas.openxmlformats.org/officeDocument/2006/relationships/font" Target="fonts/Inconsolata-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3.xml"/><Relationship Id="rId64" Type="http://schemas.openxmlformats.org/officeDocument/2006/relationships/font" Target="fonts/RobotoMedium-bold.fntdata"/><Relationship Id="rId63" Type="http://schemas.openxmlformats.org/officeDocument/2006/relationships/font" Target="fonts/RobotoMedium-regular.fntdata"/><Relationship Id="rId22" Type="http://schemas.openxmlformats.org/officeDocument/2006/relationships/slide" Target="slides/slide15.xml"/><Relationship Id="rId66" Type="http://schemas.openxmlformats.org/officeDocument/2006/relationships/font" Target="fonts/RobotoMedium-boldItalic.fntdata"/><Relationship Id="rId21" Type="http://schemas.openxmlformats.org/officeDocument/2006/relationships/slide" Target="slides/slide14.xml"/><Relationship Id="rId65" Type="http://schemas.openxmlformats.org/officeDocument/2006/relationships/font" Target="fonts/RobotoMedium-italic.fntdata"/><Relationship Id="rId24" Type="http://schemas.openxmlformats.org/officeDocument/2006/relationships/slide" Target="slides/slide17.xml"/><Relationship Id="rId68" Type="http://schemas.openxmlformats.org/officeDocument/2006/relationships/font" Target="fonts/Caveat-bold.fntdata"/><Relationship Id="rId23" Type="http://schemas.openxmlformats.org/officeDocument/2006/relationships/slide" Target="slides/slide16.xml"/><Relationship Id="rId67" Type="http://schemas.openxmlformats.org/officeDocument/2006/relationships/font" Target="fonts/Caveat-regular.fntdata"/><Relationship Id="rId60" Type="http://schemas.openxmlformats.org/officeDocument/2006/relationships/font" Target="fonts/Roboto-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Inconsolata-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OswaldMedium-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Thin-regular.fntdata"/><Relationship Id="rId10" Type="http://schemas.openxmlformats.org/officeDocument/2006/relationships/slide" Target="slides/slide3.xml"/><Relationship Id="rId54" Type="http://schemas.openxmlformats.org/officeDocument/2006/relationships/font" Target="fonts/OswaldMedium-bold.fntdata"/><Relationship Id="rId13" Type="http://schemas.openxmlformats.org/officeDocument/2006/relationships/slide" Target="slides/slide6.xml"/><Relationship Id="rId57" Type="http://schemas.openxmlformats.org/officeDocument/2006/relationships/font" Target="fonts/RobotoThin-italic.fntdata"/><Relationship Id="rId12" Type="http://schemas.openxmlformats.org/officeDocument/2006/relationships/slide" Target="slides/slide5.xml"/><Relationship Id="rId56" Type="http://schemas.openxmlformats.org/officeDocument/2006/relationships/font" Target="fonts/RobotoThin-bold.fntdata"/><Relationship Id="rId15" Type="http://schemas.openxmlformats.org/officeDocument/2006/relationships/slide" Target="slides/slide8.xml"/><Relationship Id="rId59" Type="http://schemas.openxmlformats.org/officeDocument/2006/relationships/font" Target="fonts/Roboto-regular.fntdata"/><Relationship Id="rId14" Type="http://schemas.openxmlformats.org/officeDocument/2006/relationships/slide" Target="slides/slide7.xml"/><Relationship Id="rId58" Type="http://schemas.openxmlformats.org/officeDocument/2006/relationships/font" Target="fonts/RobotoThin-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f9d0818f6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f9d0818f6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9d0818f68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f9d0818f68_0_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f9d0818f68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f9d0818f68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f9d0818f68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f9d0818f68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9d0818f68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9d0818f68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605fb1b5c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605fb1b5c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hutterstock_46018207</a:t>
            </a:r>
            <a:endParaRPr/>
          </a:p>
          <a:p>
            <a:pPr indent="0" lvl="0" marL="0" rtl="0" algn="l">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9d0818f68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9d0818f68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d0818f6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d0818f6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f9d0818f68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f9d0818f68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6188568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6188568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618856863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618856863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f9d0818f68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f9d0818f68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618856863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618856863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f9d0818f68_0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f9d0818f68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6188568637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618856863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618856863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618856863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f9d0818f68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f9d0818f68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605fb1b5c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605fb1b5c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f9d0818f68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f9d0818f68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f9d0818f68_0_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f9d0818f68_0_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f9d0818f68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f9d0818f68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f9d0818f68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f9d0818f68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f9d0818f68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f9d0818f68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618856863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618856863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f9d0818f68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f9d0818f68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f9d0818f68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f9d0818f68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f9d0818f68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f9d0818f68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9d0818f68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9d0818f68_0_2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41c531a78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41c531a78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shutterstock_757928980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f9d0818f68_0_2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f9d0818f68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4c85ea18e0_0_20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g4c85ea18e0_0_2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618856863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618856863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1037ebd6c3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1037ebd6c3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9d0818f6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f9d0818f6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037ebd6c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037ebd6c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037ebd6c3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037ebd6c3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037ebd6c3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037ebd6c3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037ebd6c3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037ebd6c3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1037ebd6c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1037ebd6c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037ebd6c3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037ebd6c3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607e9e3f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607e9e3f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shutterstock_94248952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9d0818f68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9d0818f68_0_1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f9d0818f68_0_1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f9d0818f68_0_1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f9d0818f6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f9d0818f6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6181e3fc3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6181e3fc3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shutterstock_538046059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5.png"/><Relationship Id="rId11" Type="http://schemas.openxmlformats.org/officeDocument/2006/relationships/image" Target="../media/image27.png"/><Relationship Id="rId10" Type="http://schemas.openxmlformats.org/officeDocument/2006/relationships/image" Target="../media/image19.png"/><Relationship Id="rId9"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3.png"/><Relationship Id="rId4" Type="http://schemas.openxmlformats.org/officeDocument/2006/relationships/image" Target="../media/image5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6.png"/><Relationship Id="rId4"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6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4"/>
          <p:cNvGrpSpPr/>
          <p:nvPr/>
        </p:nvGrpSpPr>
        <p:grpSpPr>
          <a:xfrm>
            <a:off x="457427" y="3873038"/>
            <a:ext cx="602564" cy="377174"/>
            <a:chOff x="457200" y="1466425"/>
            <a:chExt cx="776900" cy="486300"/>
          </a:xfrm>
        </p:grpSpPr>
        <p:sp>
          <p:nvSpPr>
            <p:cNvPr id="60" name="Google Shape;6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07</a:t>
              </a:r>
              <a:endParaRPr sz="2000">
                <a:solidFill>
                  <a:srgbClr val="043461"/>
                </a:solidFill>
                <a:latin typeface="Roboto Light"/>
                <a:ea typeface="Roboto Light"/>
                <a:cs typeface="Roboto Light"/>
                <a:sym typeface="Roboto Light"/>
              </a:endParaRPr>
            </a:p>
          </p:txBody>
        </p:sp>
        <p:sp>
          <p:nvSpPr>
            <p:cNvPr id="61" name="Google Shape;6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2" name="Google Shape;62;p1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1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14"/>
          <p:cNvGrpSpPr/>
          <p:nvPr/>
        </p:nvGrpSpPr>
        <p:grpSpPr>
          <a:xfrm>
            <a:off x="457315" y="4311142"/>
            <a:ext cx="602564" cy="377174"/>
            <a:chOff x="457200" y="1466425"/>
            <a:chExt cx="776900" cy="486300"/>
          </a:xfrm>
        </p:grpSpPr>
        <p:sp>
          <p:nvSpPr>
            <p:cNvPr id="65" name="Google Shape;6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08</a:t>
              </a:r>
              <a:endParaRPr sz="2000">
                <a:solidFill>
                  <a:srgbClr val="043461"/>
                </a:solidFill>
                <a:latin typeface="Roboto Light"/>
                <a:ea typeface="Roboto Light"/>
                <a:cs typeface="Roboto Light"/>
                <a:sym typeface="Roboto Light"/>
              </a:endParaRPr>
            </a:p>
          </p:txBody>
        </p:sp>
        <p:sp>
          <p:nvSpPr>
            <p:cNvPr id="66" name="Google Shape;6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67" name="Google Shape;67;p1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14"/>
          <p:cNvGrpSpPr/>
          <p:nvPr/>
        </p:nvGrpSpPr>
        <p:grpSpPr>
          <a:xfrm>
            <a:off x="457377" y="2996663"/>
            <a:ext cx="602564" cy="377174"/>
            <a:chOff x="457200" y="1466425"/>
            <a:chExt cx="776900" cy="486300"/>
          </a:xfrm>
        </p:grpSpPr>
        <p:sp>
          <p:nvSpPr>
            <p:cNvPr id="70" name="Google Shape;7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05</a:t>
              </a:r>
              <a:endParaRPr sz="2000">
                <a:solidFill>
                  <a:srgbClr val="043461"/>
                </a:solidFill>
                <a:latin typeface="Roboto Light"/>
                <a:ea typeface="Roboto Light"/>
                <a:cs typeface="Roboto Light"/>
                <a:sym typeface="Roboto Light"/>
              </a:endParaRPr>
            </a:p>
          </p:txBody>
        </p:sp>
        <p:sp>
          <p:nvSpPr>
            <p:cNvPr id="71" name="Google Shape;7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2" name="Google Shape;72;p1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4"/>
          <p:cNvGrpSpPr/>
          <p:nvPr/>
        </p:nvGrpSpPr>
        <p:grpSpPr>
          <a:xfrm>
            <a:off x="457265" y="3434767"/>
            <a:ext cx="602564" cy="377174"/>
            <a:chOff x="457200" y="1466425"/>
            <a:chExt cx="776900" cy="486300"/>
          </a:xfrm>
        </p:grpSpPr>
        <p:sp>
          <p:nvSpPr>
            <p:cNvPr id="75" name="Google Shape;7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06</a:t>
              </a:r>
              <a:endParaRPr sz="2000">
                <a:solidFill>
                  <a:srgbClr val="043461"/>
                </a:solidFill>
                <a:latin typeface="Roboto Light"/>
                <a:ea typeface="Roboto Light"/>
                <a:cs typeface="Roboto Light"/>
                <a:sym typeface="Roboto Light"/>
              </a:endParaRPr>
            </a:p>
          </p:txBody>
        </p:sp>
        <p:sp>
          <p:nvSpPr>
            <p:cNvPr id="76" name="Google Shape;7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77" name="Google Shape;77;p1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 name="Google Shape;79;p14"/>
          <p:cNvGrpSpPr/>
          <p:nvPr/>
        </p:nvGrpSpPr>
        <p:grpSpPr>
          <a:xfrm>
            <a:off x="457402" y="2135288"/>
            <a:ext cx="602564" cy="377174"/>
            <a:chOff x="457200" y="1466425"/>
            <a:chExt cx="776900" cy="486300"/>
          </a:xfrm>
        </p:grpSpPr>
        <p:sp>
          <p:nvSpPr>
            <p:cNvPr id="80" name="Google Shape;8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03</a:t>
              </a:r>
              <a:endParaRPr sz="2000">
                <a:solidFill>
                  <a:srgbClr val="043461"/>
                </a:solidFill>
                <a:latin typeface="Roboto Light"/>
                <a:ea typeface="Roboto Light"/>
                <a:cs typeface="Roboto Light"/>
                <a:sym typeface="Roboto Light"/>
              </a:endParaRPr>
            </a:p>
          </p:txBody>
        </p:sp>
        <p:sp>
          <p:nvSpPr>
            <p:cNvPr id="81" name="Google Shape;8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2" name="Google Shape;82;p1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1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14"/>
          <p:cNvGrpSpPr/>
          <p:nvPr/>
        </p:nvGrpSpPr>
        <p:grpSpPr>
          <a:xfrm>
            <a:off x="457290" y="2573392"/>
            <a:ext cx="602564" cy="377174"/>
            <a:chOff x="457200" y="1466425"/>
            <a:chExt cx="776900" cy="486300"/>
          </a:xfrm>
        </p:grpSpPr>
        <p:sp>
          <p:nvSpPr>
            <p:cNvPr id="85" name="Google Shape;8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04</a:t>
              </a:r>
              <a:endParaRPr sz="2000">
                <a:solidFill>
                  <a:srgbClr val="043461"/>
                </a:solidFill>
                <a:latin typeface="Roboto Light"/>
                <a:ea typeface="Roboto Light"/>
                <a:cs typeface="Roboto Light"/>
                <a:sym typeface="Roboto Light"/>
              </a:endParaRPr>
            </a:p>
          </p:txBody>
        </p:sp>
        <p:sp>
          <p:nvSpPr>
            <p:cNvPr id="86" name="Google Shape;8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87" name="Google Shape;87;p1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14"/>
          <p:cNvGrpSpPr/>
          <p:nvPr/>
        </p:nvGrpSpPr>
        <p:grpSpPr>
          <a:xfrm>
            <a:off x="457352" y="1258913"/>
            <a:ext cx="602564" cy="377174"/>
            <a:chOff x="457200" y="1466425"/>
            <a:chExt cx="776900" cy="486300"/>
          </a:xfrm>
        </p:grpSpPr>
        <p:sp>
          <p:nvSpPr>
            <p:cNvPr id="90" name="Google Shape;90;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01</a:t>
              </a:r>
              <a:endParaRPr sz="2000">
                <a:solidFill>
                  <a:srgbClr val="043461"/>
                </a:solidFill>
                <a:latin typeface="Roboto Light"/>
                <a:ea typeface="Roboto Light"/>
                <a:cs typeface="Roboto Light"/>
                <a:sym typeface="Roboto Light"/>
              </a:endParaRPr>
            </a:p>
          </p:txBody>
        </p:sp>
        <p:sp>
          <p:nvSpPr>
            <p:cNvPr id="91" name="Google Shape;91;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2" name="Google Shape;92;p1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4"/>
          <p:cNvGrpSpPr/>
          <p:nvPr/>
        </p:nvGrpSpPr>
        <p:grpSpPr>
          <a:xfrm>
            <a:off x="457240" y="1697017"/>
            <a:ext cx="602564" cy="377174"/>
            <a:chOff x="457200" y="1466425"/>
            <a:chExt cx="776900" cy="486300"/>
          </a:xfrm>
        </p:grpSpPr>
        <p:sp>
          <p:nvSpPr>
            <p:cNvPr id="95" name="Google Shape;95;p14"/>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43461"/>
                  </a:solidFill>
                  <a:latin typeface="Roboto Light"/>
                  <a:ea typeface="Roboto Light"/>
                  <a:cs typeface="Roboto Light"/>
                  <a:sym typeface="Roboto Light"/>
                </a:rPr>
                <a:t>02</a:t>
              </a:r>
              <a:endParaRPr sz="2000">
                <a:solidFill>
                  <a:srgbClr val="043461"/>
                </a:solidFill>
                <a:latin typeface="Roboto Light"/>
                <a:ea typeface="Roboto Light"/>
                <a:cs typeface="Roboto Light"/>
                <a:sym typeface="Roboto Light"/>
              </a:endParaRPr>
            </a:p>
          </p:txBody>
        </p:sp>
        <p:sp>
          <p:nvSpPr>
            <p:cNvPr id="96" name="Google Shape;96;p14"/>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3461"/>
                </a:solidFill>
              </a:endParaRPr>
            </a:p>
          </p:txBody>
        </p:sp>
      </p:grpSp>
      <p:sp>
        <p:nvSpPr>
          <p:cNvPr id="97" name="Google Shape;97;p1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1" name="Google Shape;101;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03" name="Google Shape;103;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05" name="Google Shape;105;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06" name="Google Shape;106;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07" name="Google Shape;107;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08"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0" name="Google Shape;110;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1" name="Google Shape;111;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2" name="Google Shape;112;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113" name="Shape 113"/>
        <p:cNvGrpSpPr/>
        <p:nvPr/>
      </p:nvGrpSpPr>
      <p:grpSpPr>
        <a:xfrm>
          <a:off x="0" y="0"/>
          <a:ext cx="0" cy="0"/>
          <a:chOff x="0" y="0"/>
          <a:chExt cx="0" cy="0"/>
        </a:xfrm>
      </p:grpSpPr>
      <p:pic>
        <p:nvPicPr>
          <p:cNvPr id="114" name="Google Shape;11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5" name="Google Shape;115;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6" name="Google Shape;11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118" name="Shape 118"/>
        <p:cNvGrpSpPr/>
        <p:nvPr/>
      </p:nvGrpSpPr>
      <p:grpSpPr>
        <a:xfrm>
          <a:off x="0" y="0"/>
          <a:ext cx="0" cy="0"/>
          <a:chOff x="0" y="0"/>
          <a:chExt cx="0" cy="0"/>
        </a:xfrm>
      </p:grpSpPr>
      <p:sp>
        <p:nvSpPr>
          <p:cNvPr id="119" name="Google Shape;119;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0" name="Google Shape;120;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121" name="Google Shape;121;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 name="Google Shape;12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3" name="Google Shape;123;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4" name="Google Shape;124;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125" name="Google Shape;125;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126" name="Shape 126"/>
        <p:cNvGrpSpPr/>
        <p:nvPr/>
      </p:nvGrpSpPr>
      <p:grpSpPr>
        <a:xfrm>
          <a:off x="0" y="0"/>
          <a:ext cx="0" cy="0"/>
          <a:chOff x="0" y="0"/>
          <a:chExt cx="0" cy="0"/>
        </a:xfrm>
      </p:grpSpPr>
      <p:pic>
        <p:nvPicPr>
          <p:cNvPr id="127" name="Google Shape;12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130" name="Google Shape;130;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13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3" name="Google Shape;13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4" name="Google Shape;134;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135" name="Google Shape;135;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136" name="Google Shape;136;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137" name="Shape 137"/>
        <p:cNvGrpSpPr/>
        <p:nvPr/>
      </p:nvGrpSpPr>
      <p:grpSpPr>
        <a:xfrm>
          <a:off x="0" y="0"/>
          <a:ext cx="0" cy="0"/>
          <a:chOff x="0" y="0"/>
          <a:chExt cx="0" cy="0"/>
        </a:xfrm>
      </p:grpSpPr>
      <p:pic>
        <p:nvPicPr>
          <p:cNvPr id="138" name="Google Shape;13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9" name="Google Shape;13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1" name="Google Shape;141;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42" name="Google Shape;14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43" name="Shape 143"/>
        <p:cNvGrpSpPr/>
        <p:nvPr/>
      </p:nvGrpSpPr>
      <p:grpSpPr>
        <a:xfrm>
          <a:off x="0" y="0"/>
          <a:ext cx="0" cy="0"/>
          <a:chOff x="0" y="0"/>
          <a:chExt cx="0" cy="0"/>
        </a:xfrm>
      </p:grpSpPr>
      <p:pic>
        <p:nvPicPr>
          <p:cNvPr id="144" name="Google Shape;14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5" name="Google Shape;14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6" name="Google Shape;146;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47" name="Google Shape;147;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48" name="Google Shape;14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49" name="Shape 149"/>
        <p:cNvGrpSpPr/>
        <p:nvPr/>
      </p:nvGrpSpPr>
      <p:grpSpPr>
        <a:xfrm>
          <a:off x="0" y="0"/>
          <a:ext cx="0" cy="0"/>
          <a:chOff x="0" y="0"/>
          <a:chExt cx="0" cy="0"/>
        </a:xfrm>
      </p:grpSpPr>
      <p:pic>
        <p:nvPicPr>
          <p:cNvPr id="150" name="Google Shape;15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1" name="Google Shape;151;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2" name="Google Shape;152;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4" name="Google Shape;154;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55" name="Google Shape;155;p23"/>
          <p:cNvPicPr preferRelativeResize="0"/>
          <p:nvPr/>
        </p:nvPicPr>
        <p:blipFill rotWithShape="1">
          <a:blip r:embed="rId3">
            <a:alphaModFix/>
          </a:blip>
          <a:srcRect b="0" l="2572" r="0" t="0"/>
          <a:stretch/>
        </p:blipFill>
        <p:spPr>
          <a:xfrm>
            <a:off x="3352200" y="660500"/>
            <a:ext cx="2505825" cy="1782149"/>
          </a:xfrm>
          <a:prstGeom prst="rect">
            <a:avLst/>
          </a:prstGeom>
          <a:noFill/>
          <a:ln>
            <a:noFill/>
          </a:ln>
        </p:spPr>
      </p:pic>
      <p:sp>
        <p:nvSpPr>
          <p:cNvPr id="156" name="Google Shape;15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57" name="Shape 157"/>
        <p:cNvGrpSpPr/>
        <p:nvPr/>
      </p:nvGrpSpPr>
      <p:grpSpPr>
        <a:xfrm>
          <a:off x="0" y="0"/>
          <a:ext cx="0" cy="0"/>
          <a:chOff x="0" y="0"/>
          <a:chExt cx="0" cy="0"/>
        </a:xfrm>
      </p:grpSpPr>
      <p:pic>
        <p:nvPicPr>
          <p:cNvPr id="158" name="Google Shape;158;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9" name="Google Shape;15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61" name="Google Shape;161;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2" name="Google Shape;162;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3" name="Google Shape;163;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65" name="Shape 165"/>
        <p:cNvGrpSpPr/>
        <p:nvPr/>
      </p:nvGrpSpPr>
      <p:grpSpPr>
        <a:xfrm>
          <a:off x="0" y="0"/>
          <a:ext cx="0" cy="0"/>
          <a:chOff x="0" y="0"/>
          <a:chExt cx="0" cy="0"/>
        </a:xfrm>
      </p:grpSpPr>
      <p:pic>
        <p:nvPicPr>
          <p:cNvPr id="166" name="Google Shape;166;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7" name="Google Shape;167;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72" name="Google Shape;172;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73" name="Google Shape;173;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74" name="Google Shape;174;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75" name="Shape 175"/>
        <p:cNvGrpSpPr/>
        <p:nvPr/>
      </p:nvGrpSpPr>
      <p:grpSpPr>
        <a:xfrm>
          <a:off x="0" y="0"/>
          <a:ext cx="0" cy="0"/>
          <a:chOff x="0" y="0"/>
          <a:chExt cx="0" cy="0"/>
        </a:xfrm>
      </p:grpSpPr>
      <p:pic>
        <p:nvPicPr>
          <p:cNvPr id="176" name="Google Shape;176;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7" name="Google Shape;177;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79" name="Google Shape;179;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0" name="Google Shape;180;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1" name="Google Shape;181;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2" name="Google Shape;182;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3" name="Google Shape;183;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5" name="Google Shape;185;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86" name="Google Shape;186;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87" name="Google Shape;187;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88" name="Google Shape;188;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89" name="Google Shape;189;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0" name="Google Shape;190;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1" name="Google Shape;191;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2" name="Google Shape;192;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3" name="Google Shape;193;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4" name="Google Shape;194;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5" name="Google Shape;195;p26"/>
          <p:cNvGrpSpPr/>
          <p:nvPr/>
        </p:nvGrpSpPr>
        <p:grpSpPr>
          <a:xfrm>
            <a:off x="4519000" y="3821425"/>
            <a:ext cx="420900" cy="912575"/>
            <a:chOff x="4680988" y="3981725"/>
            <a:chExt cx="420900" cy="912575"/>
          </a:xfrm>
        </p:grpSpPr>
        <p:pic>
          <p:nvPicPr>
            <p:cNvPr id="196" name="Google Shape;196;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7" name="Google Shape;197;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8" name="Google Shape;198;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99" name="Google Shape;199;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00" name="Google Shape;200;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201" name="Google Shape;201;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202" name="Shape 202"/>
        <p:cNvGrpSpPr/>
        <p:nvPr/>
      </p:nvGrpSpPr>
      <p:grpSpPr>
        <a:xfrm>
          <a:off x="0" y="0"/>
          <a:ext cx="0" cy="0"/>
          <a:chOff x="0" y="0"/>
          <a:chExt cx="0" cy="0"/>
        </a:xfrm>
      </p:grpSpPr>
      <p:pic>
        <p:nvPicPr>
          <p:cNvPr id="203" name="Google Shape;203;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 name="Google Shape;204;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5" name="Google Shape;205;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8" name="Google Shape;208;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9" name="Google Shape;209;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10" name="Google Shape;210;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211" name="Google Shape;211;p27"/>
          <p:cNvGrpSpPr/>
          <p:nvPr/>
        </p:nvGrpSpPr>
        <p:grpSpPr>
          <a:xfrm>
            <a:off x="4732975" y="426900"/>
            <a:ext cx="3984300" cy="1538339"/>
            <a:chOff x="4623475" y="424050"/>
            <a:chExt cx="3984300" cy="1538339"/>
          </a:xfrm>
        </p:grpSpPr>
        <p:sp>
          <p:nvSpPr>
            <p:cNvPr id="212" name="Google Shape;212;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3" name="Google Shape;213;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5" name="Google Shape;215;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216" name="Google Shape;216;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217" name="Google Shape;217;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8" name="Google Shape;218;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219" name="Google Shape;219;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0" name="Google Shape;220;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222" name="Shape 222"/>
        <p:cNvGrpSpPr/>
        <p:nvPr/>
      </p:nvGrpSpPr>
      <p:grpSpPr>
        <a:xfrm>
          <a:off x="0" y="0"/>
          <a:ext cx="0" cy="0"/>
          <a:chOff x="0" y="0"/>
          <a:chExt cx="0" cy="0"/>
        </a:xfrm>
      </p:grpSpPr>
      <p:sp>
        <p:nvSpPr>
          <p:cNvPr id="223" name="Google Shape;223;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 name="Google Shape;224;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 name="Google Shape;225;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6" name="Google Shape;226;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27" name="Google Shape;227;p28"/>
          <p:cNvGraphicFramePr/>
          <p:nvPr/>
        </p:nvGraphicFramePr>
        <p:xfrm>
          <a:off x="358300" y="1181050"/>
          <a:ext cx="3000000" cy="3000000"/>
        </p:xfrm>
        <a:graphic>
          <a:graphicData uri="http://schemas.openxmlformats.org/drawingml/2006/table">
            <a:tbl>
              <a:tblPr>
                <a:noFill/>
                <a:tableStyleId>{AC490A2C-8C27-4720-85C1-4C6EE0897234}</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228" name="Google Shape;228;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9" name="Google Shape;229;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230" name="Shape 230"/>
        <p:cNvGrpSpPr/>
        <p:nvPr/>
      </p:nvGrpSpPr>
      <p:grpSpPr>
        <a:xfrm>
          <a:off x="0" y="0"/>
          <a:ext cx="0" cy="0"/>
          <a:chOff x="0" y="0"/>
          <a:chExt cx="0" cy="0"/>
        </a:xfrm>
      </p:grpSpPr>
      <p:cxnSp>
        <p:nvCxnSpPr>
          <p:cNvPr id="231" name="Google Shape;231;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33" name="Google Shape;233;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234" name="Google Shape;234;p29"/>
          <p:cNvGraphicFramePr/>
          <p:nvPr/>
        </p:nvGraphicFramePr>
        <p:xfrm>
          <a:off x="358300" y="876250"/>
          <a:ext cx="3000000" cy="3000000"/>
        </p:xfrm>
        <a:graphic>
          <a:graphicData uri="http://schemas.openxmlformats.org/drawingml/2006/table">
            <a:tbl>
              <a:tblPr>
                <a:noFill/>
                <a:tableStyleId>{AC490A2C-8C27-4720-85C1-4C6EE0897234}</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235" name="Google Shape;235;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6" name="Google Shape;236;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237" name="Shape 237"/>
        <p:cNvGrpSpPr/>
        <p:nvPr/>
      </p:nvGrpSpPr>
      <p:grpSpPr>
        <a:xfrm>
          <a:off x="0" y="0"/>
          <a:ext cx="0" cy="0"/>
          <a:chOff x="0" y="0"/>
          <a:chExt cx="0" cy="0"/>
        </a:xfrm>
      </p:grpSpPr>
      <p:pic>
        <p:nvPicPr>
          <p:cNvPr id="238" name="Google Shape;238;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2" name="Google Shape;242;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43" name="Google Shape;243;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44" name="Google Shape;244;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45" name="Google Shape;245;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46" name="Google Shape;246;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47" name="Google Shape;247;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48" name="Google Shape;248;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49" name="Shape 249"/>
        <p:cNvGrpSpPr/>
        <p:nvPr/>
      </p:nvGrpSpPr>
      <p:grpSpPr>
        <a:xfrm>
          <a:off x="0" y="0"/>
          <a:ext cx="0" cy="0"/>
          <a:chOff x="0" y="0"/>
          <a:chExt cx="0" cy="0"/>
        </a:xfrm>
      </p:grpSpPr>
      <p:sp>
        <p:nvSpPr>
          <p:cNvPr id="250" name="Google Shape;250;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1" name="Google Shape;251;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 name="Google Shape;252;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3" name="Google Shape;253;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 name="Google Shape;254;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5" name="Google Shape;255;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6" name="Google Shape;256;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7" name="Google Shape;257;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8" name="Google Shape;258;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9" name="Google Shape;259;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0" name="Google Shape;260;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 name="Google Shape;261;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3" name="Google Shape;263;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4" name="Google Shape;264;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5" name="Google Shape;265;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6" name="Google Shape;266;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67"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9" name="Google Shape;269;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71" name="Google Shape;271;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72" name="Google Shape;272;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73" name="Google Shape;273;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74" name="Google Shape;274;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75" name="Google Shape;275;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6" name="Google Shape;27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77" name="Shape 277"/>
        <p:cNvGrpSpPr/>
        <p:nvPr/>
      </p:nvGrpSpPr>
      <p:grpSpPr>
        <a:xfrm>
          <a:off x="0" y="0"/>
          <a:ext cx="0" cy="0"/>
          <a:chOff x="0" y="0"/>
          <a:chExt cx="0" cy="0"/>
        </a:xfrm>
      </p:grpSpPr>
      <p:pic>
        <p:nvPicPr>
          <p:cNvPr id="278" name="Google Shape;27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9" name="Google Shape;279;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80" name="Google Shape;280;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81" name="Google Shape;281;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82" name="Google Shape;282;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83" name="Shape 283"/>
        <p:cNvGrpSpPr/>
        <p:nvPr/>
      </p:nvGrpSpPr>
      <p:grpSpPr>
        <a:xfrm>
          <a:off x="0" y="0"/>
          <a:ext cx="0" cy="0"/>
          <a:chOff x="0" y="0"/>
          <a:chExt cx="0" cy="0"/>
        </a:xfrm>
      </p:grpSpPr>
      <p:pic>
        <p:nvPicPr>
          <p:cNvPr id="284" name="Google Shape;284;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5" name="Google Shape;285;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6" name="Google Shape;286;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8" name="Google Shape;288;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9" name="Google Shape;289;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90" name="Google Shape;290;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91" name="Google Shape;291;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92" name="Google Shape;292;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93" name="Shape 293"/>
        <p:cNvGrpSpPr/>
        <p:nvPr/>
      </p:nvGrpSpPr>
      <p:grpSpPr>
        <a:xfrm>
          <a:off x="0" y="0"/>
          <a:ext cx="0" cy="0"/>
          <a:chOff x="0" y="0"/>
          <a:chExt cx="0" cy="0"/>
        </a:xfrm>
      </p:grpSpPr>
      <p:pic>
        <p:nvPicPr>
          <p:cNvPr id="294" name="Google Shape;294;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5" name="Google Shape;295;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6" name="Google Shape;296;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97" name="Google Shape;297;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98" name="Google Shape;298;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9" name="Google Shape;299;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300" name="Google Shape;300;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301" name="Shape 301"/>
        <p:cNvGrpSpPr/>
        <p:nvPr/>
      </p:nvGrpSpPr>
      <p:grpSpPr>
        <a:xfrm>
          <a:off x="0" y="0"/>
          <a:ext cx="0" cy="0"/>
          <a:chOff x="0" y="0"/>
          <a:chExt cx="0" cy="0"/>
        </a:xfrm>
      </p:grpSpPr>
      <p:pic>
        <p:nvPicPr>
          <p:cNvPr id="302" name="Google Shape;302;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3" name="Google Shape;303;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5" name="Google Shape;305;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7" name="Google Shape;307;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 name="Google Shape;308;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09" name="Google Shape;309;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0" name="Google Shape;310;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311" name="Google Shape;311;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312" name="Shape 312"/>
        <p:cNvGrpSpPr/>
        <p:nvPr/>
      </p:nvGrpSpPr>
      <p:grpSpPr>
        <a:xfrm>
          <a:off x="0" y="0"/>
          <a:ext cx="0" cy="0"/>
          <a:chOff x="0" y="0"/>
          <a:chExt cx="0" cy="0"/>
        </a:xfrm>
      </p:grpSpPr>
      <p:sp>
        <p:nvSpPr>
          <p:cNvPr id="313" name="Google Shape;313;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16" name="Google Shape;31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8" name="Google Shape;31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19" name="Google Shape;319;p37"/>
          <p:cNvGrpSpPr/>
          <p:nvPr/>
        </p:nvGrpSpPr>
        <p:grpSpPr>
          <a:xfrm>
            <a:off x="457200" y="1378813"/>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2" name="Google Shape;322;p37"/>
          <p:cNvGrpSpPr/>
          <p:nvPr/>
        </p:nvGrpSpPr>
        <p:grpSpPr>
          <a:xfrm>
            <a:off x="457200" y="2228725"/>
            <a:ext cx="776889" cy="621300"/>
            <a:chOff x="457200" y="1378813"/>
            <a:chExt cx="776889" cy="621300"/>
          </a:xfrm>
        </p:grpSpPr>
        <p:sp>
          <p:nvSpPr>
            <p:cNvPr id="323" name="Google Shape;323;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4" name="Google Shape;324;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5" name="Google Shape;325;p37"/>
          <p:cNvGrpSpPr/>
          <p:nvPr/>
        </p:nvGrpSpPr>
        <p:grpSpPr>
          <a:xfrm>
            <a:off x="457200" y="3073850"/>
            <a:ext cx="776889" cy="621300"/>
            <a:chOff x="457200" y="1378813"/>
            <a:chExt cx="776889" cy="621300"/>
          </a:xfrm>
        </p:grpSpPr>
        <p:sp>
          <p:nvSpPr>
            <p:cNvPr id="326" name="Google Shape;326;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 name="Google Shape;327;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328" name="Google Shape;328;p37"/>
          <p:cNvGrpSpPr/>
          <p:nvPr/>
        </p:nvGrpSpPr>
        <p:grpSpPr>
          <a:xfrm>
            <a:off x="457200" y="3923750"/>
            <a:ext cx="776889" cy="621300"/>
            <a:chOff x="457200" y="1378813"/>
            <a:chExt cx="776889" cy="621300"/>
          </a:xfrm>
        </p:grpSpPr>
        <p:sp>
          <p:nvSpPr>
            <p:cNvPr id="329" name="Google Shape;329;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0" name="Google Shape;330;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31" name="Google Shape;331;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2" name="Google Shape;332;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6" name="Google Shape;336;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7" name="Google Shape;337;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38" name="Google Shape;338;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39" name="Shape 339"/>
        <p:cNvGrpSpPr/>
        <p:nvPr/>
      </p:nvGrpSpPr>
      <p:grpSpPr>
        <a:xfrm>
          <a:off x="0" y="0"/>
          <a:ext cx="0" cy="0"/>
          <a:chOff x="0" y="0"/>
          <a:chExt cx="0" cy="0"/>
        </a:xfrm>
      </p:grpSpPr>
      <p:sp>
        <p:nvSpPr>
          <p:cNvPr id="340" name="Google Shape;340;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3" name="Google Shape;34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4" name="Google Shape;344;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45" name="Google Shape;34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46" name="Google Shape;346;p38"/>
          <p:cNvGrpSpPr/>
          <p:nvPr/>
        </p:nvGrpSpPr>
        <p:grpSpPr>
          <a:xfrm>
            <a:off x="457200" y="1300225"/>
            <a:ext cx="776889" cy="621300"/>
            <a:chOff x="457200" y="1378813"/>
            <a:chExt cx="776889" cy="621300"/>
          </a:xfrm>
        </p:grpSpPr>
        <p:sp>
          <p:nvSpPr>
            <p:cNvPr id="347" name="Google Shape;34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8" name="Google Shape;34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38"/>
          <p:cNvGrpSpPr/>
          <p:nvPr/>
        </p:nvGrpSpPr>
        <p:grpSpPr>
          <a:xfrm>
            <a:off x="457200" y="2000125"/>
            <a:ext cx="776889" cy="621300"/>
            <a:chOff x="457200" y="1378813"/>
            <a:chExt cx="776889" cy="621300"/>
          </a:xfrm>
        </p:grpSpPr>
        <p:sp>
          <p:nvSpPr>
            <p:cNvPr id="350" name="Google Shape;350;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1" name="Google Shape;351;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38"/>
          <p:cNvGrpSpPr/>
          <p:nvPr/>
        </p:nvGrpSpPr>
        <p:grpSpPr>
          <a:xfrm>
            <a:off x="457200" y="2692850"/>
            <a:ext cx="776889" cy="621300"/>
            <a:chOff x="457200" y="1378813"/>
            <a:chExt cx="776889" cy="621300"/>
          </a:xfrm>
        </p:grpSpPr>
        <p:sp>
          <p:nvSpPr>
            <p:cNvPr id="353" name="Google Shape;353;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4" name="Google Shape;354;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8"/>
          <p:cNvGrpSpPr/>
          <p:nvPr/>
        </p:nvGrpSpPr>
        <p:grpSpPr>
          <a:xfrm>
            <a:off x="457200" y="3390350"/>
            <a:ext cx="776889" cy="621300"/>
            <a:chOff x="457200" y="1378813"/>
            <a:chExt cx="776889" cy="621300"/>
          </a:xfrm>
        </p:grpSpPr>
        <p:sp>
          <p:nvSpPr>
            <p:cNvPr id="356" name="Google Shape;35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7" name="Google Shape;35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 name="Google Shape;363;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5" name="Google Shape;365;p38"/>
          <p:cNvGrpSpPr/>
          <p:nvPr/>
        </p:nvGrpSpPr>
        <p:grpSpPr>
          <a:xfrm>
            <a:off x="469500" y="4083075"/>
            <a:ext cx="776889" cy="621300"/>
            <a:chOff x="457200" y="1378813"/>
            <a:chExt cx="776889" cy="621300"/>
          </a:xfrm>
        </p:grpSpPr>
        <p:sp>
          <p:nvSpPr>
            <p:cNvPr id="366" name="Google Shape;366;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7" name="Google Shape;367;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71" name="Shape 371"/>
        <p:cNvGrpSpPr/>
        <p:nvPr/>
      </p:nvGrpSpPr>
      <p:grpSpPr>
        <a:xfrm>
          <a:off x="0" y="0"/>
          <a:ext cx="0" cy="0"/>
          <a:chOff x="0" y="0"/>
          <a:chExt cx="0" cy="0"/>
        </a:xfrm>
      </p:grpSpPr>
      <p:sp>
        <p:nvSpPr>
          <p:cNvPr id="372" name="Google Shape;372;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5" name="Google Shape;37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7" name="Google Shape;37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8" name="Google Shape;378;p39"/>
          <p:cNvGrpSpPr/>
          <p:nvPr/>
        </p:nvGrpSpPr>
        <p:grpSpPr>
          <a:xfrm>
            <a:off x="457200" y="1237825"/>
            <a:ext cx="776900" cy="486300"/>
            <a:chOff x="457200" y="1466425"/>
            <a:chExt cx="776900" cy="486300"/>
          </a:xfrm>
        </p:grpSpPr>
        <p:sp>
          <p:nvSpPr>
            <p:cNvPr id="379" name="Google Shape;37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0" name="Google Shape;38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39"/>
          <p:cNvGrpSpPr/>
          <p:nvPr/>
        </p:nvGrpSpPr>
        <p:grpSpPr>
          <a:xfrm>
            <a:off x="457200" y="1828900"/>
            <a:ext cx="776900" cy="486300"/>
            <a:chOff x="457200" y="1466425"/>
            <a:chExt cx="776900" cy="486300"/>
          </a:xfrm>
        </p:grpSpPr>
        <p:sp>
          <p:nvSpPr>
            <p:cNvPr id="384" name="Google Shape;384;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5" name="Google Shape;385;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9"/>
          <p:cNvGrpSpPr/>
          <p:nvPr/>
        </p:nvGrpSpPr>
        <p:grpSpPr>
          <a:xfrm>
            <a:off x="457200" y="2419975"/>
            <a:ext cx="776900" cy="486300"/>
            <a:chOff x="457200" y="1466425"/>
            <a:chExt cx="776900" cy="486300"/>
          </a:xfrm>
        </p:grpSpPr>
        <p:sp>
          <p:nvSpPr>
            <p:cNvPr id="388" name="Google Shape;388;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9" name="Google Shape;389;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9"/>
          <p:cNvGrpSpPr/>
          <p:nvPr/>
        </p:nvGrpSpPr>
        <p:grpSpPr>
          <a:xfrm>
            <a:off x="457200" y="3011050"/>
            <a:ext cx="776900" cy="486300"/>
            <a:chOff x="457200" y="1466425"/>
            <a:chExt cx="776900" cy="486300"/>
          </a:xfrm>
        </p:grpSpPr>
        <p:sp>
          <p:nvSpPr>
            <p:cNvPr id="392" name="Google Shape;392;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3" name="Google Shape;393;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39"/>
          <p:cNvGrpSpPr/>
          <p:nvPr/>
        </p:nvGrpSpPr>
        <p:grpSpPr>
          <a:xfrm>
            <a:off x="457200" y="3602137"/>
            <a:ext cx="776900" cy="486300"/>
            <a:chOff x="457200" y="1466425"/>
            <a:chExt cx="776900" cy="486300"/>
          </a:xfrm>
        </p:grpSpPr>
        <p:sp>
          <p:nvSpPr>
            <p:cNvPr id="396" name="Google Shape;396;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7" name="Google Shape;397;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00" y="4193262"/>
            <a:ext cx="776900" cy="486300"/>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1" name="Google Shape;40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_2">
    <p:spTree>
      <p:nvGrpSpPr>
        <p:cNvPr id="408" name="Shape 408"/>
        <p:cNvGrpSpPr/>
        <p:nvPr/>
      </p:nvGrpSpPr>
      <p:grpSpPr>
        <a:xfrm>
          <a:off x="0" y="0"/>
          <a:ext cx="0" cy="0"/>
          <a:chOff x="0" y="0"/>
          <a:chExt cx="0" cy="0"/>
        </a:xfrm>
      </p:grpSpPr>
      <p:sp>
        <p:nvSpPr>
          <p:cNvPr id="409" name="Google Shape;409;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2" name="Google Shape;41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4" name="Google Shape;41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415" name="Google Shape;415;p40"/>
          <p:cNvGrpSpPr/>
          <p:nvPr/>
        </p:nvGrpSpPr>
        <p:grpSpPr>
          <a:xfrm>
            <a:off x="457222" y="1149803"/>
            <a:ext cx="713194" cy="446423"/>
            <a:chOff x="457200" y="1466425"/>
            <a:chExt cx="776900" cy="486300"/>
          </a:xfrm>
        </p:grpSpPr>
        <p:sp>
          <p:nvSpPr>
            <p:cNvPr id="416" name="Google Shape;41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7" name="Google Shape;41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40"/>
          <p:cNvGrpSpPr/>
          <p:nvPr/>
        </p:nvGrpSpPr>
        <p:grpSpPr>
          <a:xfrm>
            <a:off x="457222" y="1672428"/>
            <a:ext cx="713194" cy="446423"/>
            <a:chOff x="457200" y="1466425"/>
            <a:chExt cx="776900" cy="486300"/>
          </a:xfrm>
        </p:grpSpPr>
        <p:sp>
          <p:nvSpPr>
            <p:cNvPr id="421" name="Google Shape;42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2" name="Google Shape;42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40"/>
          <p:cNvGrpSpPr/>
          <p:nvPr/>
        </p:nvGrpSpPr>
        <p:grpSpPr>
          <a:xfrm>
            <a:off x="457197" y="2195578"/>
            <a:ext cx="713194" cy="446423"/>
            <a:chOff x="457200" y="1466425"/>
            <a:chExt cx="776900" cy="486300"/>
          </a:xfrm>
        </p:grpSpPr>
        <p:sp>
          <p:nvSpPr>
            <p:cNvPr id="426" name="Google Shape;42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7" name="Google Shape;42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0"/>
          <p:cNvGrpSpPr/>
          <p:nvPr/>
        </p:nvGrpSpPr>
        <p:grpSpPr>
          <a:xfrm>
            <a:off x="457197" y="2718203"/>
            <a:ext cx="713194" cy="446423"/>
            <a:chOff x="457200" y="1466425"/>
            <a:chExt cx="776900" cy="486300"/>
          </a:xfrm>
        </p:grpSpPr>
        <p:sp>
          <p:nvSpPr>
            <p:cNvPr id="431" name="Google Shape;43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2" name="Google Shape;43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4" name="Google Shape;434;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0"/>
          <p:cNvGrpSpPr/>
          <p:nvPr/>
        </p:nvGrpSpPr>
        <p:grpSpPr>
          <a:xfrm>
            <a:off x="457222" y="3240828"/>
            <a:ext cx="713194" cy="446423"/>
            <a:chOff x="457200" y="1466425"/>
            <a:chExt cx="776900" cy="486300"/>
          </a:xfrm>
        </p:grpSpPr>
        <p:sp>
          <p:nvSpPr>
            <p:cNvPr id="436" name="Google Shape;43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7" name="Google Shape;43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 name="Google Shape;440;p40"/>
          <p:cNvGrpSpPr/>
          <p:nvPr/>
        </p:nvGrpSpPr>
        <p:grpSpPr>
          <a:xfrm>
            <a:off x="457222" y="3763453"/>
            <a:ext cx="713194" cy="446423"/>
            <a:chOff x="457200" y="1466425"/>
            <a:chExt cx="776900" cy="486300"/>
          </a:xfrm>
        </p:grpSpPr>
        <p:sp>
          <p:nvSpPr>
            <p:cNvPr id="441" name="Google Shape;441;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2" name="Google Shape;442;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 name="Google Shape;445;p40"/>
          <p:cNvGrpSpPr/>
          <p:nvPr/>
        </p:nvGrpSpPr>
        <p:grpSpPr>
          <a:xfrm>
            <a:off x="457222" y="4311603"/>
            <a:ext cx="713194" cy="446423"/>
            <a:chOff x="457200" y="1466425"/>
            <a:chExt cx="776900" cy="486300"/>
          </a:xfrm>
        </p:grpSpPr>
        <p:sp>
          <p:nvSpPr>
            <p:cNvPr id="446" name="Google Shape;446;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7" name="Google Shape;447;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_2">
    <p:spTree>
      <p:nvGrpSpPr>
        <p:cNvPr id="450" name="Shape 450"/>
        <p:cNvGrpSpPr/>
        <p:nvPr/>
      </p:nvGrpSpPr>
      <p:grpSpPr>
        <a:xfrm>
          <a:off x="0" y="0"/>
          <a:ext cx="0" cy="0"/>
          <a:chOff x="0" y="0"/>
          <a:chExt cx="0" cy="0"/>
        </a:xfrm>
      </p:grpSpPr>
      <p:sp>
        <p:nvSpPr>
          <p:cNvPr id="451" name="Google Shape;4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3" name="Google Shape;4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5" name="Google Shape;4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6" name="Google Shape;456;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58" name="Google Shape;458;p41"/>
          <p:cNvGrpSpPr/>
          <p:nvPr/>
        </p:nvGrpSpPr>
        <p:grpSpPr>
          <a:xfrm>
            <a:off x="457181" y="1345103"/>
            <a:ext cx="533372" cy="533480"/>
            <a:chOff x="457200" y="1378813"/>
            <a:chExt cx="695400" cy="695450"/>
          </a:xfrm>
        </p:grpSpPr>
        <p:sp>
          <p:nvSpPr>
            <p:cNvPr id="459" name="Google Shape;459;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0" name="Google Shape;460;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41"/>
          <p:cNvGrpSpPr/>
          <p:nvPr/>
        </p:nvGrpSpPr>
        <p:grpSpPr>
          <a:xfrm>
            <a:off x="3228956" y="1345103"/>
            <a:ext cx="533372" cy="533480"/>
            <a:chOff x="457200" y="1378813"/>
            <a:chExt cx="695400" cy="695450"/>
          </a:xfrm>
        </p:grpSpPr>
        <p:sp>
          <p:nvSpPr>
            <p:cNvPr id="462" name="Google Shape;462;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3" name="Google Shape;463;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4" name="Google Shape;464;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66" name="Google Shape;466;p41"/>
          <p:cNvGrpSpPr/>
          <p:nvPr/>
        </p:nvGrpSpPr>
        <p:grpSpPr>
          <a:xfrm>
            <a:off x="6134081" y="1345853"/>
            <a:ext cx="533372" cy="533480"/>
            <a:chOff x="457200" y="1378813"/>
            <a:chExt cx="695400" cy="695450"/>
          </a:xfrm>
        </p:grpSpPr>
        <p:sp>
          <p:nvSpPr>
            <p:cNvPr id="467" name="Google Shape;467;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8" name="Google Shape;468;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69" name="Google Shape;469;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71" name="Google Shape;471;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_1">
    <p:spTree>
      <p:nvGrpSpPr>
        <p:cNvPr id="472" name="Shape 472"/>
        <p:cNvGrpSpPr/>
        <p:nvPr/>
      </p:nvGrpSpPr>
      <p:grpSpPr>
        <a:xfrm>
          <a:off x="0" y="0"/>
          <a:ext cx="0" cy="0"/>
          <a:chOff x="0" y="0"/>
          <a:chExt cx="0" cy="0"/>
        </a:xfrm>
      </p:grpSpPr>
      <p:pic>
        <p:nvPicPr>
          <p:cNvPr id="473" name="Google Shape;473;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4" name="Google Shape;474;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6" name="Google Shape;476;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7" name="Google Shape;477;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8" name="Google Shape;47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9" name="Google Shape;479;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80" name="Google Shape;480;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1" name="Google Shape;481;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4" name="Google Shape;484;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85" name="Google Shape;485;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87" name="Google Shape;487;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88" name="Shape 488"/>
        <p:cNvGrpSpPr/>
        <p:nvPr/>
      </p:nvGrpSpPr>
      <p:grpSpPr>
        <a:xfrm>
          <a:off x="0" y="0"/>
          <a:ext cx="0" cy="0"/>
          <a:chOff x="0" y="0"/>
          <a:chExt cx="0" cy="0"/>
        </a:xfrm>
      </p:grpSpPr>
      <p:sp>
        <p:nvSpPr>
          <p:cNvPr id="489" name="Google Shape;489;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0" name="Google Shape;490;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1" name="Google Shape;491;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92" name="Google Shape;492;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93" name="Google Shape;493;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4" name="Google Shape;504;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5" name="Google Shape;505;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506" name="Google Shape;506;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507" name="Google Shape;507;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511" name="Shape 511"/>
        <p:cNvGrpSpPr/>
        <p:nvPr/>
      </p:nvGrpSpPr>
      <p:grpSpPr>
        <a:xfrm>
          <a:off x="0" y="0"/>
          <a:ext cx="0" cy="0"/>
          <a:chOff x="0" y="0"/>
          <a:chExt cx="0" cy="0"/>
        </a:xfrm>
      </p:grpSpPr>
      <p:sp>
        <p:nvSpPr>
          <p:cNvPr id="512" name="Google Shape;512;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3" name="Google Shape;513;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4" name="Google Shape;514;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15" name="Google Shape;515;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16" name="Google Shape;516;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9" name="Google Shape;5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0" name="Google Shape;520;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1" name="Google Shape;5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2" name="Google Shape;522;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6" name="Google Shape;526;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7" name="Google Shape;527;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528" name="Google Shape;528;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529" name="Google Shape;529;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534" name="Shape 534"/>
        <p:cNvGrpSpPr/>
        <p:nvPr/>
      </p:nvGrpSpPr>
      <p:grpSpPr>
        <a:xfrm>
          <a:off x="0" y="0"/>
          <a:ext cx="0" cy="0"/>
          <a:chOff x="0" y="0"/>
          <a:chExt cx="0" cy="0"/>
        </a:xfrm>
      </p:grpSpPr>
      <p:sp>
        <p:nvSpPr>
          <p:cNvPr id="535" name="Google Shape;535;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6" name="Google Shape;536;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7" name="Google Shape;537;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38" name="Google Shape;538;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39" name="Google Shape;539;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2" name="Google Shape;54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3" name="Google Shape;54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44" name="Google Shape;54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5" name="Google Shape;545;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49" name="Google Shape;549;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0" name="Google Shape;550;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51" name="Google Shape;551;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52" name="Google Shape;552;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_2">
    <p:spTree>
      <p:nvGrpSpPr>
        <p:cNvPr id="557" name="Shape 557"/>
        <p:cNvGrpSpPr/>
        <p:nvPr/>
      </p:nvGrpSpPr>
      <p:grpSpPr>
        <a:xfrm>
          <a:off x="0" y="0"/>
          <a:ext cx="0" cy="0"/>
          <a:chOff x="0" y="0"/>
          <a:chExt cx="0" cy="0"/>
        </a:xfrm>
      </p:grpSpPr>
      <p:sp>
        <p:nvSpPr>
          <p:cNvPr id="558" name="Google Shape;558;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60" name="Google Shape;560;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1" name="Google Shape;561;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2" name="Google Shape;562;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3" name="Google Shape;563;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4" name="Google Shape;564;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4" name="Google Shape;574;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5" name="Google Shape;575;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6" name="Google Shape;576;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7" name="Google Shape;577;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78" name="Google Shape;578;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79" name="Google Shape;579;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0" name="Google Shape;580;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1" name="Google Shape;581;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82" name="Google Shape;582;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83" name="Google Shape;583;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84" name="Shape 584"/>
        <p:cNvGrpSpPr/>
        <p:nvPr/>
      </p:nvGrpSpPr>
      <p:grpSpPr>
        <a:xfrm>
          <a:off x="0" y="0"/>
          <a:ext cx="0" cy="0"/>
          <a:chOff x="0" y="0"/>
          <a:chExt cx="0" cy="0"/>
        </a:xfrm>
      </p:grpSpPr>
      <p:pic>
        <p:nvPicPr>
          <p:cNvPr id="585" name="Google Shape;585;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6" name="Google Shape;586;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8" name="Google Shape;588;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89" name="Google Shape;589;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0" name="Google Shape;590;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91" name="Google Shape;591;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92" name="Shape 592"/>
        <p:cNvGrpSpPr/>
        <p:nvPr/>
      </p:nvGrpSpPr>
      <p:grpSpPr>
        <a:xfrm>
          <a:off x="0" y="0"/>
          <a:ext cx="0" cy="0"/>
          <a:chOff x="0" y="0"/>
          <a:chExt cx="0" cy="0"/>
        </a:xfrm>
      </p:grpSpPr>
      <p:pic>
        <p:nvPicPr>
          <p:cNvPr id="593" name="Google Shape;593;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4" name="Google Shape;594;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6" name="Google Shape;596;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97" name="Google Shape;597;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98" name="Google Shape;598;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99" name="Google Shape;599;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600" name="Shape 600"/>
        <p:cNvGrpSpPr/>
        <p:nvPr/>
      </p:nvGrpSpPr>
      <p:grpSpPr>
        <a:xfrm>
          <a:off x="0" y="0"/>
          <a:ext cx="0" cy="0"/>
          <a:chOff x="0" y="0"/>
          <a:chExt cx="0" cy="0"/>
        </a:xfrm>
      </p:grpSpPr>
      <p:pic>
        <p:nvPicPr>
          <p:cNvPr id="601" name="Google Shape;601;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2" name="Google Shape;602;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3" name="Google Shape;603;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604" name="Google Shape;604;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606" name="Google Shape;606;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607" name="Shape 607"/>
        <p:cNvGrpSpPr/>
        <p:nvPr/>
      </p:nvGrpSpPr>
      <p:grpSpPr>
        <a:xfrm>
          <a:off x="0" y="0"/>
          <a:ext cx="0" cy="0"/>
          <a:chOff x="0" y="0"/>
          <a:chExt cx="0" cy="0"/>
        </a:xfrm>
      </p:grpSpPr>
      <p:pic>
        <p:nvPicPr>
          <p:cNvPr id="608" name="Google Shape;608;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609" name="Google Shape;609;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610" name="Shape 610"/>
        <p:cNvGrpSpPr/>
        <p:nvPr/>
      </p:nvGrpSpPr>
      <p:grpSpPr>
        <a:xfrm>
          <a:off x="0" y="0"/>
          <a:ext cx="0" cy="0"/>
          <a:chOff x="0" y="0"/>
          <a:chExt cx="0" cy="0"/>
        </a:xfrm>
      </p:grpSpPr>
      <p:pic>
        <p:nvPicPr>
          <p:cNvPr id="611" name="Google Shape;611;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2" name="Google Shape;612;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3" name="Google Shape;613;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614" name="Google Shape;614;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615" name="Google Shape;615;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616" name="Shape 616"/>
        <p:cNvGrpSpPr/>
        <p:nvPr/>
      </p:nvGrpSpPr>
      <p:grpSpPr>
        <a:xfrm>
          <a:off x="0" y="0"/>
          <a:ext cx="0" cy="0"/>
          <a:chOff x="0" y="0"/>
          <a:chExt cx="0" cy="0"/>
        </a:xfrm>
      </p:grpSpPr>
      <p:pic>
        <p:nvPicPr>
          <p:cNvPr id="617" name="Google Shape;617;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618" name="Google Shape;618;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621" name="Shape 621"/>
        <p:cNvGrpSpPr/>
        <p:nvPr/>
      </p:nvGrpSpPr>
      <p:grpSpPr>
        <a:xfrm>
          <a:off x="0" y="0"/>
          <a:ext cx="0" cy="0"/>
          <a:chOff x="0" y="0"/>
          <a:chExt cx="0" cy="0"/>
        </a:xfrm>
      </p:grpSpPr>
      <p:pic>
        <p:nvPicPr>
          <p:cNvPr id="622" name="Google Shape;622;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3" name="Google Shape;623;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6" name="Google Shape;626;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627" name="Google Shape;627;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628" name="Shape 628"/>
        <p:cNvGrpSpPr/>
        <p:nvPr/>
      </p:nvGrpSpPr>
      <p:grpSpPr>
        <a:xfrm>
          <a:off x="0" y="0"/>
          <a:ext cx="0" cy="0"/>
          <a:chOff x="0" y="0"/>
          <a:chExt cx="0" cy="0"/>
        </a:xfrm>
      </p:grpSpPr>
      <p:pic>
        <p:nvPicPr>
          <p:cNvPr id="629" name="Google Shape;629;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30" name="Google Shape;630;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31" name="Google Shape;631;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634" name="Google Shape;634;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635" name="Google Shape;635;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636" name="Shape 636"/>
        <p:cNvGrpSpPr/>
        <p:nvPr/>
      </p:nvGrpSpPr>
      <p:grpSpPr>
        <a:xfrm>
          <a:off x="0" y="0"/>
          <a:ext cx="0" cy="0"/>
          <a:chOff x="0" y="0"/>
          <a:chExt cx="0" cy="0"/>
        </a:xfrm>
      </p:grpSpPr>
      <p:pic>
        <p:nvPicPr>
          <p:cNvPr id="637" name="Google Shape;637;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638" name="Google Shape;638;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39" name="Google Shape;639;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40" name="Google Shape;64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41" name="Google Shape;641;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42" name="Google Shape;642;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43" name="Google Shape;643;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44" name="Shape 644"/>
        <p:cNvGrpSpPr/>
        <p:nvPr/>
      </p:nvGrpSpPr>
      <p:grpSpPr>
        <a:xfrm>
          <a:off x="0" y="0"/>
          <a:ext cx="0" cy="0"/>
          <a:chOff x="0" y="0"/>
          <a:chExt cx="0" cy="0"/>
        </a:xfrm>
      </p:grpSpPr>
      <p:pic>
        <p:nvPicPr>
          <p:cNvPr id="645" name="Google Shape;645;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46" name="Google Shape;646;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47" name="Google Shape;647;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48" name="Google Shape;648;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49" name="Google Shape;649;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52" name="Shape 652"/>
        <p:cNvGrpSpPr/>
        <p:nvPr/>
      </p:nvGrpSpPr>
      <p:grpSpPr>
        <a:xfrm>
          <a:off x="0" y="0"/>
          <a:ext cx="0" cy="0"/>
          <a:chOff x="0" y="0"/>
          <a:chExt cx="0" cy="0"/>
        </a:xfrm>
      </p:grpSpPr>
      <p:pic>
        <p:nvPicPr>
          <p:cNvPr id="653" name="Google Shape;65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54" name="Google Shape;654;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55" name="Google Shape;655;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56" name="Google Shape;656;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57" name="Google Shape;657;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58" name="Shape 658"/>
        <p:cNvGrpSpPr/>
        <p:nvPr/>
      </p:nvGrpSpPr>
      <p:grpSpPr>
        <a:xfrm>
          <a:off x="0" y="0"/>
          <a:ext cx="0" cy="0"/>
          <a:chOff x="0" y="0"/>
          <a:chExt cx="0" cy="0"/>
        </a:xfrm>
      </p:grpSpPr>
      <p:pic>
        <p:nvPicPr>
          <p:cNvPr id="659" name="Google Shape;659;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60" name="Google Shape;660;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1" name="Google Shape;661;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2" name="Google Shape;66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63" name="Google Shape;663;p58"/>
          <p:cNvGrpSpPr/>
          <p:nvPr/>
        </p:nvGrpSpPr>
        <p:grpSpPr>
          <a:xfrm>
            <a:off x="4167150" y="1202575"/>
            <a:ext cx="809700" cy="809700"/>
            <a:chOff x="1457325" y="1219200"/>
            <a:chExt cx="809700" cy="809700"/>
          </a:xfrm>
        </p:grpSpPr>
        <p:sp>
          <p:nvSpPr>
            <p:cNvPr id="664" name="Google Shape;664;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 name="Google Shape;666;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67" name="Google Shape;667;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64.png"/><Relationship Id="rId4" Type="http://schemas.openxmlformats.org/officeDocument/2006/relationships/hyperlink" Target="https://en.wikipedia.org/wiki/Minimum_viable_product" TargetMode="External"/><Relationship Id="rId5" Type="http://schemas.openxmlformats.org/officeDocument/2006/relationships/image" Target="../media/image25.png"/><Relationship Id="rId6"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hyperlink" Target="https://help.github.com/en/articles/about-issues" TargetMode="Externa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 Id="rId3" Type="http://schemas.openxmlformats.org/officeDocument/2006/relationships/hyperlink" Target="https://coding-boot-camp.github.io/full-stack/apis/api-resource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en.wikipedia.org/wiki/Project_management" TargetMode="External"/><Relationship Id="rId4" Type="http://schemas.openxmlformats.org/officeDocument/2006/relationships/hyperlink" Target="https://en.wikipedia.org/wiki/Work_(project_management)" TargetMode="External"/><Relationship Id="rId5" Type="http://schemas.openxmlformats.org/officeDocument/2006/relationships/hyperlink" Target="https://en.wikipedia.org/wiki/Project_team" TargetMode="External"/><Relationship Id="rId6"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www.dictionary.com/browse/agil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en.wikipedia.org/wiki/Software_development" TargetMode="External"/><Relationship Id="rId4" Type="http://schemas.openxmlformats.org/officeDocument/2006/relationships/hyperlink" Target="https://en.wikipedia.org/wiki/Agile_software_development" TargetMode="External"/><Relationship Id="rId5"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Project 1</a:t>
            </a:r>
            <a:endParaRPr sz="3600"/>
          </a:p>
        </p:txBody>
      </p:sp>
      <p:sp>
        <p:nvSpPr>
          <p:cNvPr id="673" name="Google Shape;673;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743" name="Google Shape;74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744" name="Google Shape;744;p68"/>
          <p:cNvPicPr preferRelativeResize="0"/>
          <p:nvPr/>
        </p:nvPicPr>
        <p:blipFill>
          <a:blip r:embed="rId3">
            <a:alphaModFix/>
          </a:blip>
          <a:stretch>
            <a:fillRect/>
          </a:stretch>
        </p:blipFill>
        <p:spPr>
          <a:xfrm>
            <a:off x="4152738" y="1183050"/>
            <a:ext cx="827470" cy="3662574"/>
          </a:xfrm>
          <a:prstGeom prst="rect">
            <a:avLst/>
          </a:prstGeom>
          <a:noFill/>
          <a:ln>
            <a:noFill/>
          </a:ln>
        </p:spPr>
      </p:pic>
      <p:sp>
        <p:nvSpPr>
          <p:cNvPr id="745" name="Google Shape;745;p68"/>
          <p:cNvSpPr/>
          <p:nvPr/>
        </p:nvSpPr>
        <p:spPr>
          <a:xfrm>
            <a:off x="457150" y="1421300"/>
            <a:ext cx="1889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Deliver Value</a:t>
            </a:r>
            <a:endParaRPr sz="2100">
              <a:solidFill>
                <a:srgbClr val="FFFFFF"/>
              </a:solidFill>
              <a:latin typeface="Roboto Light"/>
              <a:ea typeface="Roboto Light"/>
              <a:cs typeface="Roboto Light"/>
              <a:sym typeface="Roboto Light"/>
            </a:endParaRPr>
          </a:p>
        </p:txBody>
      </p:sp>
      <p:sp>
        <p:nvSpPr>
          <p:cNvPr id="746" name="Google Shape;746;p6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7" name="Google Shape;747;p68"/>
          <p:cNvSpPr txBox="1"/>
          <p:nvPr>
            <p:ph idx="1"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deliver value to their customers faster by working incrementally rather than working towards a big launch. </a:t>
            </a:r>
            <a:endParaRPr sz="1800">
              <a:latin typeface="Roboto"/>
              <a:ea typeface="Roboto"/>
              <a:cs typeface="Roboto"/>
              <a:sym typeface="Roboto"/>
            </a:endParaRPr>
          </a:p>
        </p:txBody>
      </p:sp>
      <p:sp>
        <p:nvSpPr>
          <p:cNvPr id="748" name="Google Shape;748;p68"/>
          <p:cNvSpPr txBox="1"/>
          <p:nvPr>
            <p:ph idx="2"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800">
                <a:latin typeface="Roboto"/>
                <a:ea typeface="Roboto"/>
                <a:cs typeface="Roboto"/>
                <a:sym typeface="Roboto"/>
              </a:rPr>
              <a:t>Teams improve and respond to change by continuously evaluating project plans, requirements and user needs. </a:t>
            </a:r>
            <a:endParaRPr sz="1800">
              <a:latin typeface="Roboto"/>
              <a:ea typeface="Roboto"/>
              <a:cs typeface="Roboto"/>
              <a:sym typeface="Roboto"/>
            </a:endParaRPr>
          </a:p>
        </p:txBody>
      </p:sp>
      <p:sp>
        <p:nvSpPr>
          <p:cNvPr id="749" name="Google Shape;749;p68"/>
          <p:cNvSpPr/>
          <p:nvPr/>
        </p:nvSpPr>
        <p:spPr>
          <a:xfrm>
            <a:off x="4876750" y="1404775"/>
            <a:ext cx="27342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Respond to Change</a:t>
            </a:r>
            <a:endParaRPr sz="2100">
              <a:solidFill>
                <a:srgbClr val="FFFFFF"/>
              </a:solidFill>
              <a:latin typeface="Roboto Light"/>
              <a:ea typeface="Roboto Light"/>
              <a:cs typeface="Roboto Light"/>
              <a:sym typeface="Roboto Light"/>
            </a:endParaRPr>
          </a:p>
        </p:txBody>
      </p:sp>
      <p:sp>
        <p:nvSpPr>
          <p:cNvPr id="750" name="Google Shape;750;p68"/>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iterative development?</a:t>
            </a:r>
            <a:endParaRPr/>
          </a:p>
        </p:txBody>
      </p:sp>
      <p:sp>
        <p:nvSpPr>
          <p:cNvPr id="756" name="Google Shape;75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Iterative and Incremental Development</a:t>
            </a:r>
            <a:endParaRPr/>
          </a:p>
        </p:txBody>
      </p:sp>
      <p:sp>
        <p:nvSpPr>
          <p:cNvPr id="762" name="Google Shape;762;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software is the primary measure of progress</a:t>
            </a:r>
            <a:endParaRPr/>
          </a:p>
        </p:txBody>
      </p:sp>
      <p:sp>
        <p:nvSpPr>
          <p:cNvPr id="763" name="Google Shape;763;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4" name="Google Shape;764;p70"/>
          <p:cNvSpPr txBox="1"/>
          <p:nvPr>
            <p:ph idx="1" type="subTitle"/>
          </p:nvPr>
        </p:nvSpPr>
        <p:spPr>
          <a:xfrm>
            <a:off x="0" y="12855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Agile Manifesto:</a:t>
            </a:r>
            <a:r>
              <a:rPr lang="en"/>
              <a:t> The Four Foundational Values</a:t>
            </a:r>
            <a:endParaRPr/>
          </a:p>
        </p:txBody>
      </p:sp>
      <p:graphicFrame>
        <p:nvGraphicFramePr>
          <p:cNvPr id="765" name="Google Shape;765;p70"/>
          <p:cNvGraphicFramePr/>
          <p:nvPr/>
        </p:nvGraphicFramePr>
        <p:xfrm>
          <a:off x="436675" y="1785838"/>
          <a:ext cx="3000000" cy="3000000"/>
        </p:xfrm>
        <a:graphic>
          <a:graphicData uri="http://schemas.openxmlformats.org/drawingml/2006/table">
            <a:tbl>
              <a:tblPr>
                <a:noFill/>
                <a:tableStyleId>{AC490A2C-8C27-4720-85C1-4C6EE0897234}</a:tableStyleId>
              </a:tblPr>
              <a:tblGrid>
                <a:gridCol w="3518400"/>
                <a:gridCol w="1209900"/>
                <a:gridCol w="3704700"/>
              </a:tblGrid>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Individuals and interactions</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Processes and tools</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Working product</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Comprehensive documentation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Customer collaboration </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18287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Contract negotiation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r h="723525">
                <a:tc>
                  <a:txBody>
                    <a:bodyPr/>
                    <a:lstStyle/>
                    <a:p>
                      <a:pPr indent="0" lvl="0" marL="0" rtl="0" algn="l">
                        <a:spcBef>
                          <a:spcPts val="0"/>
                        </a:spcBef>
                        <a:spcAft>
                          <a:spcPts val="0"/>
                        </a:spcAft>
                        <a:buNone/>
                      </a:pPr>
                      <a:r>
                        <a:rPr b="1" lang="en" sz="1700">
                          <a:solidFill>
                            <a:srgbClr val="FFFFFF"/>
                          </a:solidFill>
                          <a:latin typeface="Roboto"/>
                          <a:ea typeface="Roboto"/>
                          <a:cs typeface="Roboto"/>
                          <a:sym typeface="Roboto"/>
                        </a:rPr>
                        <a:t>Responding to change</a:t>
                      </a:r>
                      <a:endParaRPr b="1" sz="1700">
                        <a:solidFill>
                          <a:srgbClr val="FFFFFF"/>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1475D4"/>
                    </a:solidFill>
                  </a:tcPr>
                </a:tc>
                <a:tc>
                  <a:txBody>
                    <a:bodyPr/>
                    <a:lstStyle/>
                    <a:p>
                      <a:pPr indent="0" lvl="0" marL="0" rtl="0" algn="ctr">
                        <a:spcBef>
                          <a:spcPts val="0"/>
                        </a:spcBef>
                        <a:spcAft>
                          <a:spcPts val="0"/>
                        </a:spcAft>
                        <a:buNone/>
                      </a:pPr>
                      <a:r>
                        <a:rPr b="1" lang="en" sz="1700">
                          <a:solidFill>
                            <a:srgbClr val="FFFFFF"/>
                          </a:solidFill>
                          <a:latin typeface="Roboto"/>
                          <a:ea typeface="Roboto"/>
                          <a:cs typeface="Roboto"/>
                          <a:sym typeface="Roboto"/>
                        </a:rPr>
                        <a:t>over</a:t>
                      </a:r>
                      <a:endParaRPr b="1" sz="1700">
                        <a:solidFill>
                          <a:srgbClr val="FFFFFF"/>
                        </a:solidFill>
                        <a:latin typeface="Roboto"/>
                        <a:ea typeface="Roboto"/>
                        <a:cs typeface="Roboto"/>
                        <a:sym typeface="Roboto"/>
                      </a:endParaRPr>
                    </a:p>
                  </a:txBody>
                  <a:tcPr marT="91425" marB="91425" marR="91425" marL="1828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b="1" lang="en" sz="1700">
                          <a:solidFill>
                            <a:srgbClr val="043461"/>
                          </a:solidFill>
                          <a:latin typeface="Roboto"/>
                          <a:ea typeface="Roboto"/>
                          <a:cs typeface="Roboto"/>
                          <a:sym typeface="Roboto"/>
                        </a:rPr>
                        <a:t>Following a plan</a:t>
                      </a:r>
                      <a:endParaRPr b="1" sz="1700">
                        <a:solidFill>
                          <a:srgbClr val="043461"/>
                        </a:solidFill>
                        <a:latin typeface="Roboto"/>
                        <a:ea typeface="Roboto"/>
                        <a:cs typeface="Roboto"/>
                        <a:sym typeface="Roboto"/>
                      </a:endParaRPr>
                    </a:p>
                  </a:txBody>
                  <a:tcPr marT="91425" marB="91425" marR="91425" marL="274300"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D6CB"/>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1"/>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MVP?</a:t>
            </a:r>
            <a:endParaRPr/>
          </a:p>
        </p:txBody>
      </p:sp>
      <p:sp>
        <p:nvSpPr>
          <p:cNvPr id="771" name="Google Shape;77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72"/>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777" name="Google Shape;777;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Minimum Viable Product</a:t>
            </a:r>
            <a:endParaRPr/>
          </a:p>
        </p:txBody>
      </p:sp>
      <p:sp>
        <p:nvSpPr>
          <p:cNvPr id="778" name="Google Shape;778;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a:t>
            </a:r>
            <a:r>
              <a:rPr lang="en"/>
              <a:t> product with just enough features to satisfy early customers and provide feedback for future product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Minimum Viable Product:                                     Product Vision:</a:t>
            </a:r>
            <a:endParaRPr b="1"/>
          </a:p>
        </p:txBody>
      </p:sp>
      <p:sp>
        <p:nvSpPr>
          <p:cNvPr id="779" name="Google Shape;779;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4"/>
              </a:rPr>
              <a:t>wikipedia.org</a:t>
            </a:r>
            <a:endParaRPr/>
          </a:p>
        </p:txBody>
      </p:sp>
      <p:pic>
        <p:nvPicPr>
          <p:cNvPr id="780" name="Google Shape;780;p72"/>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781" name="Google Shape;781;p72"/>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3"/>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determine our MVP?</a:t>
            </a:r>
            <a:endParaRPr/>
          </a:p>
        </p:txBody>
      </p:sp>
      <p:sp>
        <p:nvSpPr>
          <p:cNvPr id="787" name="Google Shape;787;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Determining a Minimum Viable Product</a:t>
            </a:r>
            <a:endParaRPr/>
          </a:p>
        </p:txBody>
      </p:sp>
      <p:sp>
        <p:nvSpPr>
          <p:cNvPr id="793" name="Google Shape;793;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4" name="Google Shape;79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Ask Questions!</a:t>
            </a:r>
            <a:endParaRPr>
              <a:solidFill>
                <a:schemeClr val="dk1"/>
              </a:solidFill>
            </a:endParaRPr>
          </a:p>
          <a:p>
            <a:pPr indent="0" lvl="0" marL="0" rtl="0" algn="l">
              <a:spcBef>
                <a:spcPts val="0"/>
              </a:spcBef>
              <a:spcAft>
                <a:spcPts val="0"/>
              </a:spcAft>
              <a:buNone/>
            </a:pPr>
            <a:r>
              <a:t/>
            </a:r>
            <a:endParaRPr/>
          </a:p>
        </p:txBody>
      </p:sp>
      <p:sp>
        <p:nvSpPr>
          <p:cNvPr id="795" name="Google Shape;795;p7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6" name="Google Shape;796;p7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7" name="Google Shape;797;p7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798" name="Google Shape;798;p7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799" name="Google Shape;799;p74"/>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Who is your audience?</a:t>
            </a:r>
            <a:endParaRPr sz="1800">
              <a:solidFill>
                <a:schemeClr val="dk1"/>
              </a:solidFill>
              <a:latin typeface="Roboto"/>
              <a:ea typeface="Roboto"/>
              <a:cs typeface="Roboto"/>
              <a:sym typeface="Roboto"/>
            </a:endParaRPr>
          </a:p>
        </p:txBody>
      </p:sp>
      <p:sp>
        <p:nvSpPr>
          <p:cNvPr id="800" name="Google Shape;800;p74"/>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is the problem that the product will address?</a:t>
            </a:r>
            <a:endParaRPr sz="1800">
              <a:solidFill>
                <a:schemeClr val="dk1"/>
              </a:solidFill>
              <a:latin typeface="Roboto"/>
              <a:ea typeface="Roboto"/>
              <a:cs typeface="Roboto"/>
              <a:sym typeface="Roboto"/>
            </a:endParaRPr>
          </a:p>
        </p:txBody>
      </p:sp>
      <p:sp>
        <p:nvSpPr>
          <p:cNvPr id="801" name="Google Shape;801;p74"/>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How does the product solve that problem?</a:t>
            </a:r>
            <a:endParaRPr sz="1800">
              <a:solidFill>
                <a:schemeClr val="dk1"/>
              </a:solidFill>
              <a:latin typeface="Roboto"/>
              <a:ea typeface="Roboto"/>
              <a:cs typeface="Roboto"/>
              <a:sym typeface="Roboto"/>
            </a:endParaRPr>
          </a:p>
        </p:txBody>
      </p:sp>
      <p:sp>
        <p:nvSpPr>
          <p:cNvPr id="802" name="Google Shape;802;p7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803" name="Google Shape;803;p74"/>
          <p:cNvSpPr/>
          <p:nvPr/>
        </p:nvSpPr>
        <p:spPr>
          <a:xfrm flipH="1" rot="10800000">
            <a:off x="453233" y="34071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5"/>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user story?</a:t>
            </a:r>
            <a:endParaRPr/>
          </a:p>
        </p:txBody>
      </p:sp>
      <p:sp>
        <p:nvSpPr>
          <p:cNvPr id="809" name="Google Shape;809;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15" name="Google Shape;81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6" name="Google Shape;816;p76"/>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7" name="Google Shape;817;p76"/>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76"/>
          <p:cNvSpPr/>
          <p:nvPr/>
        </p:nvSpPr>
        <p:spPr>
          <a:xfrm flipH="1">
            <a:off x="3096947" y="9872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9" name="Google Shape;819;p76"/>
          <p:cNvSpPr/>
          <p:nvPr/>
        </p:nvSpPr>
        <p:spPr>
          <a:xfrm>
            <a:off x="3097230" y="12279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76"/>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821" name="Google Shape;821;p76"/>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22" name="Google Shape;822;p76"/>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3" name="Google Shape;823;p76"/>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25" name="Google Shape;825;p76"/>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6" name="Google Shape;826;p76"/>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6"/>
          <p:cNvSpPr/>
          <p:nvPr/>
        </p:nvSpPr>
        <p:spPr>
          <a:xfrm flipH="1">
            <a:off x="3094609" y="2206455"/>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28" name="Google Shape;828;p76"/>
          <p:cNvSpPr/>
          <p:nvPr/>
        </p:nvSpPr>
        <p:spPr>
          <a:xfrm>
            <a:off x="3094893" y="2447190"/>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6"/>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830" name="Google Shape;830;p76"/>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31" name="Google Shape;831;p76"/>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2" name="Google Shape;832;p76"/>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6"/>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34" name="Google Shape;834;p76"/>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5" name="Google Shape;835;p76"/>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flipH="1">
            <a:off x="3094609" y="3443230"/>
            <a:ext cx="3019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37" name="Google Shape;837;p76"/>
          <p:cNvSpPr/>
          <p:nvPr/>
        </p:nvSpPr>
        <p:spPr>
          <a:xfrm>
            <a:off x="3094893" y="3683965"/>
            <a:ext cx="3019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6"/>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839" name="Google Shape;839;p76"/>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40" name="Google Shape;840;p76"/>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41" name="Google Shape;841;p76"/>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48" name="Google Shape;848;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49" name="Google Shape;849;p77"/>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0" name="Google Shape;850;p77"/>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7"/>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2" name="Google Shape;852;p77"/>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7"/>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54" name="Google Shape;854;p77"/>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55" name="Google Shape;855;p77"/>
          <p:cNvSpPr/>
          <p:nvPr/>
        </p:nvSpPr>
        <p:spPr>
          <a:xfrm flipH="1">
            <a:off x="5913582" y="9861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6" name="Google Shape;856;p77"/>
          <p:cNvSpPr/>
          <p:nvPr/>
        </p:nvSpPr>
        <p:spPr>
          <a:xfrm>
            <a:off x="5914110" y="12269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7"/>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58" name="Google Shape;858;p77"/>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59" name="Google Shape;859;p77"/>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7"/>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1" name="Google Shape;861;p77"/>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7"/>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63" name="Google Shape;863;p77"/>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64" name="Google Shape;864;p77"/>
          <p:cNvSpPr/>
          <p:nvPr/>
        </p:nvSpPr>
        <p:spPr>
          <a:xfrm flipH="1">
            <a:off x="5911245" y="2205375"/>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5" name="Google Shape;865;p77"/>
          <p:cNvSpPr/>
          <p:nvPr/>
        </p:nvSpPr>
        <p:spPr>
          <a:xfrm>
            <a:off x="5911773" y="2446114"/>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7"/>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67" name="Google Shape;867;p77"/>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68" name="Google Shape;868;p77"/>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7"/>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0" name="Google Shape;870;p77"/>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7"/>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872" name="Google Shape;872;p77"/>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73" name="Google Shape;873;p77"/>
          <p:cNvSpPr/>
          <p:nvPr/>
        </p:nvSpPr>
        <p:spPr>
          <a:xfrm flipH="1">
            <a:off x="5911245" y="3442150"/>
            <a:ext cx="3019500" cy="224400"/>
          </a:xfrm>
          <a:prstGeom prst="parallelogram">
            <a:avLst>
              <a:gd fmla="val 96952" name="adj"/>
            </a:avLst>
          </a:prstGeom>
          <a:solidFill>
            <a:srgbClr val="D4D4D4">
              <a:alpha val="730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4" name="Google Shape;874;p77"/>
          <p:cNvSpPr/>
          <p:nvPr/>
        </p:nvSpPr>
        <p:spPr>
          <a:xfrm>
            <a:off x="5911773" y="3682889"/>
            <a:ext cx="30195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7"/>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 project?</a:t>
            </a:r>
            <a:endParaRPr/>
          </a:p>
        </p:txBody>
      </p:sp>
      <p:sp>
        <p:nvSpPr>
          <p:cNvPr id="679" name="Google Shape;67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User stories</a:t>
            </a:r>
            <a:endParaRPr/>
          </a:p>
        </p:txBody>
      </p:sp>
      <p:sp>
        <p:nvSpPr>
          <p:cNvPr id="881" name="Google Shape;881;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82" name="Google Shape;882;p78"/>
          <p:cNvSpPr/>
          <p:nvPr/>
        </p:nvSpPr>
        <p:spPr>
          <a:xfrm flipH="1">
            <a:off x="284715" y="9872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3" name="Google Shape;883;p78"/>
          <p:cNvSpPr/>
          <p:nvPr/>
        </p:nvSpPr>
        <p:spPr>
          <a:xfrm>
            <a:off x="285242" y="12280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8"/>
          <p:cNvSpPr/>
          <p:nvPr/>
        </p:nvSpPr>
        <p:spPr>
          <a:xfrm flipH="1">
            <a:off x="3096947" y="9872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5" name="Google Shape;885;p78"/>
          <p:cNvSpPr/>
          <p:nvPr/>
        </p:nvSpPr>
        <p:spPr>
          <a:xfrm>
            <a:off x="3097230" y="12279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8"/>
          <p:cNvSpPr txBox="1"/>
          <p:nvPr/>
        </p:nvSpPr>
        <p:spPr>
          <a:xfrm>
            <a:off x="3068475" y="1447200"/>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87" name="Google Shape;887;p78"/>
          <p:cNvSpPr txBox="1"/>
          <p:nvPr/>
        </p:nvSpPr>
        <p:spPr>
          <a:xfrm>
            <a:off x="389175" y="14687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88" name="Google Shape;888;p78"/>
          <p:cNvSpPr/>
          <p:nvPr/>
        </p:nvSpPr>
        <p:spPr>
          <a:xfrm flipH="1">
            <a:off x="5913582" y="9861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89" name="Google Shape;889;p78"/>
          <p:cNvSpPr/>
          <p:nvPr/>
        </p:nvSpPr>
        <p:spPr>
          <a:xfrm>
            <a:off x="5914110" y="12269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8"/>
          <p:cNvSpPr txBox="1"/>
          <p:nvPr/>
        </p:nvSpPr>
        <p:spPr>
          <a:xfrm>
            <a:off x="6013875" y="1451325"/>
            <a:ext cx="23595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AS A </a:t>
            </a:r>
            <a:r>
              <a:rPr b="1" lang="en">
                <a:latin typeface="Roboto"/>
                <a:ea typeface="Roboto"/>
                <a:cs typeface="Roboto"/>
                <a:sym typeface="Roboto"/>
              </a:rPr>
              <a:t>marketing analyst</a:t>
            </a:r>
            <a:endParaRPr b="1">
              <a:latin typeface="Roboto"/>
              <a:ea typeface="Roboto"/>
              <a:cs typeface="Roboto"/>
              <a:sym typeface="Roboto"/>
            </a:endParaRPr>
          </a:p>
        </p:txBody>
      </p:sp>
      <p:sp>
        <p:nvSpPr>
          <p:cNvPr id="891" name="Google Shape;891;p78"/>
          <p:cNvSpPr/>
          <p:nvPr/>
        </p:nvSpPr>
        <p:spPr>
          <a:xfrm flipH="1">
            <a:off x="282377" y="2206488"/>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2" name="Google Shape;892;p78"/>
          <p:cNvSpPr/>
          <p:nvPr/>
        </p:nvSpPr>
        <p:spPr>
          <a:xfrm>
            <a:off x="282905" y="2447227"/>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8"/>
          <p:cNvSpPr/>
          <p:nvPr/>
        </p:nvSpPr>
        <p:spPr>
          <a:xfrm flipH="1">
            <a:off x="3094609" y="2206455"/>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4" name="Google Shape;894;p78"/>
          <p:cNvSpPr/>
          <p:nvPr/>
        </p:nvSpPr>
        <p:spPr>
          <a:xfrm>
            <a:off x="3094893" y="2447190"/>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8"/>
          <p:cNvSpPr txBox="1"/>
          <p:nvPr/>
        </p:nvSpPr>
        <p:spPr>
          <a:xfrm>
            <a:off x="3066151" y="2666400"/>
            <a:ext cx="31938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96" name="Google Shape;896;p78"/>
          <p:cNvSpPr txBox="1"/>
          <p:nvPr/>
        </p:nvSpPr>
        <p:spPr>
          <a:xfrm>
            <a:off x="386838" y="2687950"/>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I</a:t>
            </a:r>
            <a:r>
              <a:rPr lang="en">
                <a:solidFill>
                  <a:schemeClr val="dk1"/>
                </a:solidFill>
                <a:latin typeface="Roboto"/>
                <a:ea typeface="Roboto"/>
                <a:cs typeface="Roboto"/>
                <a:sym typeface="Roboto"/>
              </a:rPr>
              <a:t>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97" name="Google Shape;897;p78"/>
          <p:cNvSpPr/>
          <p:nvPr/>
        </p:nvSpPr>
        <p:spPr>
          <a:xfrm flipH="1">
            <a:off x="5911245" y="2205375"/>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98" name="Google Shape;898;p78"/>
          <p:cNvSpPr/>
          <p:nvPr/>
        </p:nvSpPr>
        <p:spPr>
          <a:xfrm>
            <a:off x="5911773" y="2446114"/>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8"/>
          <p:cNvSpPr txBox="1"/>
          <p:nvPr/>
        </p:nvSpPr>
        <p:spPr>
          <a:xfrm>
            <a:off x="6011553" y="2670525"/>
            <a:ext cx="30192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I WANT to </a:t>
            </a:r>
            <a:r>
              <a:rPr b="1" lang="en">
                <a:latin typeface="Roboto"/>
                <a:ea typeface="Roboto"/>
                <a:cs typeface="Roboto"/>
                <a:sym typeface="Roboto"/>
              </a:rPr>
              <a:t>see referral traffic</a:t>
            </a:r>
            <a:endParaRPr b="1">
              <a:latin typeface="Roboto"/>
              <a:ea typeface="Roboto"/>
              <a:cs typeface="Roboto"/>
              <a:sym typeface="Roboto"/>
            </a:endParaRPr>
          </a:p>
        </p:txBody>
      </p:sp>
      <p:sp>
        <p:nvSpPr>
          <p:cNvPr id="900" name="Google Shape;900;p78"/>
          <p:cNvSpPr/>
          <p:nvPr/>
        </p:nvSpPr>
        <p:spPr>
          <a:xfrm flipH="1">
            <a:off x="282377" y="3443263"/>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1" name="Google Shape;901;p78"/>
          <p:cNvSpPr/>
          <p:nvPr/>
        </p:nvSpPr>
        <p:spPr>
          <a:xfrm>
            <a:off x="282905" y="3684002"/>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8"/>
          <p:cNvSpPr/>
          <p:nvPr/>
        </p:nvSpPr>
        <p:spPr>
          <a:xfrm flipH="1">
            <a:off x="3094609" y="3443230"/>
            <a:ext cx="30192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3" name="Google Shape;903;p78"/>
          <p:cNvSpPr/>
          <p:nvPr/>
        </p:nvSpPr>
        <p:spPr>
          <a:xfrm>
            <a:off x="3094893" y="3683965"/>
            <a:ext cx="30192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8"/>
          <p:cNvSpPr txBox="1"/>
          <p:nvPr/>
        </p:nvSpPr>
        <p:spPr>
          <a:xfrm>
            <a:off x="3066138" y="3903175"/>
            <a:ext cx="28716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905" name="Google Shape;905;p78"/>
          <p:cNvSpPr txBox="1"/>
          <p:nvPr/>
        </p:nvSpPr>
        <p:spPr>
          <a:xfrm>
            <a:off x="386838" y="3924725"/>
            <a:ext cx="26055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906" name="Google Shape;906;p78"/>
          <p:cNvSpPr/>
          <p:nvPr/>
        </p:nvSpPr>
        <p:spPr>
          <a:xfrm flipH="1">
            <a:off x="5911245" y="3442150"/>
            <a:ext cx="3019500" cy="224400"/>
          </a:xfrm>
          <a:prstGeom prst="parallelogram">
            <a:avLst>
              <a:gd fmla="val 96952" name="adj"/>
            </a:avLst>
          </a:prstGeom>
          <a:solidFill>
            <a:srgbClr val="FECF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07" name="Google Shape;907;p78"/>
          <p:cNvSpPr/>
          <p:nvPr/>
        </p:nvSpPr>
        <p:spPr>
          <a:xfrm>
            <a:off x="5911773" y="3682889"/>
            <a:ext cx="3019500" cy="224400"/>
          </a:xfrm>
          <a:prstGeom prst="parallelogram">
            <a:avLst>
              <a:gd fmla="val 96952" name="adj"/>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8"/>
          <p:cNvSpPr txBox="1"/>
          <p:nvPr/>
        </p:nvSpPr>
        <p:spPr>
          <a:xfrm>
            <a:off x="6011554" y="3907300"/>
            <a:ext cx="30750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a:latin typeface="Roboto"/>
                <a:ea typeface="Roboto"/>
                <a:cs typeface="Roboto"/>
                <a:sym typeface="Roboto"/>
              </a:rPr>
              <a:t>SO THAT I can </a:t>
            </a:r>
            <a:r>
              <a:rPr b="1" lang="en">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acceptance criteria?</a:t>
            </a:r>
            <a:endParaRPr/>
          </a:p>
        </p:txBody>
      </p:sp>
      <p:sp>
        <p:nvSpPr>
          <p:cNvPr id="914" name="Google Shape;914;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Acceptance Criteria</a:t>
            </a:r>
            <a:endParaRPr/>
          </a:p>
        </p:txBody>
      </p:sp>
      <p:sp>
        <p:nvSpPr>
          <p:cNvPr id="920" name="Google Shape;92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21" name="Google Shape;921;p80"/>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2" name="Google Shape;922;p80"/>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80"/>
          <p:cNvSpPr/>
          <p:nvPr/>
        </p:nvSpPr>
        <p:spPr>
          <a:xfrm flipH="1">
            <a:off x="4479230" y="9872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4" name="Google Shape;924;p80"/>
          <p:cNvSpPr/>
          <p:nvPr/>
        </p:nvSpPr>
        <p:spPr>
          <a:xfrm>
            <a:off x="4479812" y="12280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0"/>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926" name="Google Shape;926;p80"/>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27" name="Google Shape;927;p80"/>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8" name="Google Shape;928;p80"/>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80"/>
          <p:cNvSpPr/>
          <p:nvPr/>
        </p:nvSpPr>
        <p:spPr>
          <a:xfrm flipH="1">
            <a:off x="4492880" y="22064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0" name="Google Shape;930;p80"/>
          <p:cNvSpPr/>
          <p:nvPr/>
        </p:nvSpPr>
        <p:spPr>
          <a:xfrm>
            <a:off x="4493462" y="24472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0"/>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932" name="Google Shape;932;p80"/>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33" name="Google Shape;933;p80"/>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4" name="Google Shape;934;p80"/>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80"/>
          <p:cNvSpPr/>
          <p:nvPr/>
        </p:nvSpPr>
        <p:spPr>
          <a:xfrm flipH="1">
            <a:off x="4492880" y="3425675"/>
            <a:ext cx="4351200" cy="224400"/>
          </a:xfrm>
          <a:prstGeom prst="parallelogram">
            <a:avLst>
              <a:gd fmla="val 96952" name="adj"/>
            </a:avLst>
          </a:prstGeom>
          <a:solidFill>
            <a:srgbClr val="D4D4D4">
              <a:alpha val="91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6" name="Google Shape;936;p80"/>
          <p:cNvSpPr/>
          <p:nvPr/>
        </p:nvSpPr>
        <p:spPr>
          <a:xfrm>
            <a:off x="4493462" y="3666411"/>
            <a:ext cx="4351200" cy="224400"/>
          </a:xfrm>
          <a:prstGeom prst="parallelogram">
            <a:avLst>
              <a:gd fmla="val 96952"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0"/>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938" name="Google Shape;938;p80"/>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Acceptance Criteria</a:t>
            </a:r>
            <a:endParaRPr/>
          </a:p>
        </p:txBody>
      </p:sp>
      <p:sp>
        <p:nvSpPr>
          <p:cNvPr id="944" name="Google Shape;944;p8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45" name="Google Shape;945;p81"/>
          <p:cNvSpPr/>
          <p:nvPr/>
        </p:nvSpPr>
        <p:spPr>
          <a:xfrm flipH="1">
            <a:off x="285688" y="9872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6" name="Google Shape;946;p81"/>
          <p:cNvSpPr/>
          <p:nvPr/>
        </p:nvSpPr>
        <p:spPr>
          <a:xfrm>
            <a:off x="286489" y="12280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1"/>
          <p:cNvSpPr/>
          <p:nvPr/>
        </p:nvSpPr>
        <p:spPr>
          <a:xfrm flipH="1">
            <a:off x="4479230" y="9872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8" name="Google Shape;948;p81"/>
          <p:cNvSpPr/>
          <p:nvPr/>
        </p:nvSpPr>
        <p:spPr>
          <a:xfrm>
            <a:off x="4479812" y="12280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1"/>
          <p:cNvSpPr txBox="1"/>
          <p:nvPr/>
        </p:nvSpPr>
        <p:spPr>
          <a:xfrm>
            <a:off x="4637200" y="14472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GIVEN I</a:t>
            </a:r>
            <a:r>
              <a:rPr b="1" lang="en" sz="1600">
                <a:latin typeface="Roboto"/>
                <a:ea typeface="Roboto"/>
                <a:cs typeface="Roboto"/>
                <a:sym typeface="Roboto"/>
              </a:rPr>
              <a:t> am an authenticated user</a:t>
            </a:r>
            <a:endParaRPr b="1" sz="1600">
              <a:latin typeface="Roboto"/>
              <a:ea typeface="Roboto"/>
              <a:cs typeface="Roboto"/>
              <a:sym typeface="Roboto"/>
            </a:endParaRPr>
          </a:p>
        </p:txBody>
      </p:sp>
      <p:sp>
        <p:nvSpPr>
          <p:cNvPr id="950" name="Google Shape;950;p81"/>
          <p:cNvSpPr txBox="1"/>
          <p:nvPr/>
        </p:nvSpPr>
        <p:spPr>
          <a:xfrm>
            <a:off x="389175" y="14687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51" name="Google Shape;951;p81"/>
          <p:cNvSpPr/>
          <p:nvPr/>
        </p:nvSpPr>
        <p:spPr>
          <a:xfrm flipH="1">
            <a:off x="299338" y="22064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2" name="Google Shape;952;p81"/>
          <p:cNvSpPr/>
          <p:nvPr/>
        </p:nvSpPr>
        <p:spPr>
          <a:xfrm>
            <a:off x="300139" y="24472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1"/>
          <p:cNvSpPr/>
          <p:nvPr/>
        </p:nvSpPr>
        <p:spPr>
          <a:xfrm flipH="1">
            <a:off x="4492880" y="22064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4" name="Google Shape;954;p81"/>
          <p:cNvSpPr/>
          <p:nvPr/>
        </p:nvSpPr>
        <p:spPr>
          <a:xfrm>
            <a:off x="4493462" y="24472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1"/>
          <p:cNvSpPr txBox="1"/>
          <p:nvPr/>
        </p:nvSpPr>
        <p:spPr>
          <a:xfrm>
            <a:off x="4650850" y="26664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WHEN I </a:t>
            </a:r>
            <a:r>
              <a:rPr b="1" lang="en" sz="1600">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956" name="Google Shape;956;p81"/>
          <p:cNvSpPr txBox="1"/>
          <p:nvPr/>
        </p:nvSpPr>
        <p:spPr>
          <a:xfrm>
            <a:off x="402825" y="26879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57" name="Google Shape;957;p81"/>
          <p:cNvSpPr/>
          <p:nvPr/>
        </p:nvSpPr>
        <p:spPr>
          <a:xfrm flipH="1">
            <a:off x="299338" y="3425683"/>
            <a:ext cx="43515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8" name="Google Shape;958;p81"/>
          <p:cNvSpPr/>
          <p:nvPr/>
        </p:nvSpPr>
        <p:spPr>
          <a:xfrm>
            <a:off x="300139" y="3666422"/>
            <a:ext cx="43515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1"/>
          <p:cNvSpPr/>
          <p:nvPr/>
        </p:nvSpPr>
        <p:spPr>
          <a:xfrm flipH="1">
            <a:off x="4492880" y="3425675"/>
            <a:ext cx="4351200" cy="224400"/>
          </a:xfrm>
          <a:prstGeom prst="parallelogram">
            <a:avLst>
              <a:gd fmla="val 96952" name="adj"/>
            </a:avLst>
          </a:prstGeom>
          <a:solidFill>
            <a:srgbClr val="00D6CB">
              <a:alpha val="66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60" name="Google Shape;960;p81"/>
          <p:cNvSpPr/>
          <p:nvPr/>
        </p:nvSpPr>
        <p:spPr>
          <a:xfrm>
            <a:off x="4493462" y="3666411"/>
            <a:ext cx="4351200" cy="224400"/>
          </a:xfrm>
          <a:prstGeom prst="parallelogram">
            <a:avLst>
              <a:gd fmla="val 96952" name="adj"/>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81"/>
          <p:cNvSpPr txBox="1"/>
          <p:nvPr/>
        </p:nvSpPr>
        <p:spPr>
          <a:xfrm>
            <a:off x="4650850" y="3885600"/>
            <a:ext cx="3959700" cy="374400"/>
          </a:xfrm>
          <a:prstGeom prst="rect">
            <a:avLst/>
          </a:prstGeom>
          <a:noFill/>
          <a:ln>
            <a:noFill/>
          </a:ln>
        </p:spPr>
        <p:txBody>
          <a:bodyPr anchorCtr="0" anchor="t" bIns="0"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THEN a </a:t>
            </a:r>
            <a:r>
              <a:rPr b="1" lang="en" sz="1600">
                <a:latin typeface="Roboto"/>
                <a:ea typeface="Roboto"/>
                <a:cs typeface="Roboto"/>
                <a:sym typeface="Roboto"/>
              </a:rPr>
              <a:t>chart is generated</a:t>
            </a:r>
            <a:endParaRPr b="1" sz="1600">
              <a:latin typeface="Roboto"/>
              <a:ea typeface="Roboto"/>
              <a:cs typeface="Roboto"/>
              <a:sym typeface="Roboto"/>
            </a:endParaRPr>
          </a:p>
        </p:txBody>
      </p:sp>
      <p:sp>
        <p:nvSpPr>
          <p:cNvPr id="962" name="Google Shape;962;p81"/>
          <p:cNvSpPr txBox="1"/>
          <p:nvPr/>
        </p:nvSpPr>
        <p:spPr>
          <a:xfrm>
            <a:off x="402825" y="3907150"/>
            <a:ext cx="3725700" cy="374400"/>
          </a:xfrm>
          <a:prstGeom prst="rect">
            <a:avLst/>
          </a:prstGeom>
          <a:noFill/>
          <a:ln>
            <a:noFill/>
          </a:ln>
        </p:spPr>
        <p:txBody>
          <a:bodyPr anchorCtr="0" anchor="t" bIns="0"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an Issue?</a:t>
            </a:r>
            <a:endParaRPr/>
          </a:p>
        </p:txBody>
      </p:sp>
      <p:sp>
        <p:nvSpPr>
          <p:cNvPr id="968" name="Google Shape;968;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972" name="Shape 972"/>
        <p:cNvGrpSpPr/>
        <p:nvPr/>
      </p:nvGrpSpPr>
      <p:grpSpPr>
        <a:xfrm>
          <a:off x="0" y="0"/>
          <a:ext cx="0" cy="0"/>
          <a:chOff x="0" y="0"/>
          <a:chExt cx="0" cy="0"/>
        </a:xfrm>
      </p:grpSpPr>
      <p:sp>
        <p:nvSpPr>
          <p:cNvPr id="973" name="Google Shape;973;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Issues</a:t>
            </a:r>
            <a:endParaRPr/>
          </a:p>
        </p:txBody>
      </p:sp>
      <p:sp>
        <p:nvSpPr>
          <p:cNvPr id="974" name="Google Shape;974;p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Use issues to track ideas, enhancements, tasks, or bugs for work on GitHub.</a:t>
            </a:r>
            <a:endParaRPr/>
          </a:p>
        </p:txBody>
      </p:sp>
      <p:sp>
        <p:nvSpPr>
          <p:cNvPr id="975" name="Google Shape;975;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help.github.com</a:t>
            </a:r>
            <a:endParaRPr/>
          </a:p>
        </p:txBody>
      </p:sp>
      <p:pic>
        <p:nvPicPr>
          <p:cNvPr id="976" name="Google Shape;976;p83"/>
          <p:cNvPicPr preferRelativeResize="0"/>
          <p:nvPr/>
        </p:nvPicPr>
        <p:blipFill>
          <a:blip r:embed="rId4">
            <a:alphaModFix/>
          </a:blip>
          <a:stretch>
            <a:fillRect/>
          </a:stretch>
        </p:blipFill>
        <p:spPr>
          <a:xfrm>
            <a:off x="1606192" y="1193175"/>
            <a:ext cx="5931617" cy="357107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Issues</a:t>
            </a:r>
            <a:endParaRPr/>
          </a:p>
        </p:txBody>
      </p:sp>
      <p:sp>
        <p:nvSpPr>
          <p:cNvPr id="982" name="Google Shape;982;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5"/>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User Stories</a:t>
            </a:r>
            <a:r>
              <a:rPr lang="en" sz="2100"/>
              <a:t> </a:t>
            </a:r>
            <a:endParaRPr sz="2100"/>
          </a:p>
          <a:p>
            <a:pPr indent="0" lvl="0" marL="0" rtl="0" algn="l">
              <a:spcBef>
                <a:spcPts val="800"/>
              </a:spcBef>
              <a:spcAft>
                <a:spcPts val="800"/>
              </a:spcAft>
              <a:buNone/>
            </a:pPr>
            <a:r>
              <a:rPr lang="en" sz="2000">
                <a:latin typeface="Roboto"/>
                <a:ea typeface="Roboto"/>
                <a:cs typeface="Roboto"/>
                <a:sym typeface="Roboto"/>
              </a:rPr>
              <a:t>User stories help provide context for a development </a:t>
            </a:r>
            <a:br>
              <a:rPr lang="en" sz="2000">
                <a:latin typeface="Roboto"/>
                <a:ea typeface="Roboto"/>
                <a:cs typeface="Roboto"/>
                <a:sym typeface="Roboto"/>
              </a:rPr>
            </a:br>
            <a:r>
              <a:rPr lang="en" sz="2000">
                <a:latin typeface="Roboto"/>
                <a:ea typeface="Roboto"/>
                <a:cs typeface="Roboto"/>
                <a:sym typeface="Roboto"/>
              </a:rPr>
              <a:t>team and their efforts moving forward</a:t>
            </a:r>
            <a:endParaRPr sz="2000">
              <a:latin typeface="Roboto"/>
              <a:ea typeface="Roboto"/>
              <a:cs typeface="Roboto"/>
              <a:sym typeface="Roboto"/>
            </a:endParaRPr>
          </a:p>
        </p:txBody>
      </p:sp>
      <p:sp>
        <p:nvSpPr>
          <p:cNvPr id="988" name="Google Shape;988;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89" name="Google Shape;989;p85"/>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Student Activity: </a:t>
            </a:r>
            <a:r>
              <a:rPr lang="en">
                <a:latin typeface="Roboto Light"/>
                <a:ea typeface="Roboto Light"/>
                <a:cs typeface="Roboto Light"/>
                <a:sym typeface="Roboto Light"/>
              </a:rPr>
              <a:t>User Stories</a:t>
            </a:r>
            <a:endParaRPr>
              <a:latin typeface="Roboto Light"/>
              <a:ea typeface="Roboto Light"/>
              <a:cs typeface="Roboto Light"/>
              <a:sym typeface="Roboto Light"/>
            </a:endParaRPr>
          </a:p>
        </p:txBody>
      </p:sp>
      <p:sp>
        <p:nvSpPr>
          <p:cNvPr id="995" name="Google Shape;995;p8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996" name="Google Shape;996;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a markdown file or with a pen and piece of paper, create a user story for a mock persona using one of the following prompts: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97" name="Google Shape;997;p86"/>
          <p:cNvSpPr/>
          <p:nvPr/>
        </p:nvSpPr>
        <p:spPr>
          <a:xfrm>
            <a:off x="1352550" y="15312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web application that keeps track of a company’s payroll.</a:t>
            </a:r>
            <a:endParaRPr sz="1800">
              <a:latin typeface="Roboto"/>
              <a:ea typeface="Roboto"/>
              <a:cs typeface="Roboto"/>
              <a:sym typeface="Roboto"/>
            </a:endParaRPr>
          </a:p>
        </p:txBody>
      </p:sp>
      <p:grpSp>
        <p:nvGrpSpPr>
          <p:cNvPr id="998" name="Google Shape;998;p86"/>
          <p:cNvGrpSpPr/>
          <p:nvPr/>
        </p:nvGrpSpPr>
        <p:grpSpPr>
          <a:xfrm>
            <a:off x="457200" y="1531213"/>
            <a:ext cx="776889" cy="621300"/>
            <a:chOff x="457200" y="1378813"/>
            <a:chExt cx="776889" cy="621300"/>
          </a:xfrm>
        </p:grpSpPr>
        <p:sp>
          <p:nvSpPr>
            <p:cNvPr id="999" name="Google Shape;999;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00" name="Google Shape;1000;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1" name="Google Shape;1001;p86"/>
          <p:cNvGrpSpPr/>
          <p:nvPr/>
        </p:nvGrpSpPr>
        <p:grpSpPr>
          <a:xfrm>
            <a:off x="457200" y="2381125"/>
            <a:ext cx="776889" cy="621300"/>
            <a:chOff x="457200" y="1378813"/>
            <a:chExt cx="776889" cy="621300"/>
          </a:xfrm>
        </p:grpSpPr>
        <p:sp>
          <p:nvSpPr>
            <p:cNvPr id="1002" name="Google Shape;1002;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03" name="Google Shape;1003;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04" name="Google Shape;1004;p86"/>
          <p:cNvGrpSpPr/>
          <p:nvPr/>
        </p:nvGrpSpPr>
        <p:grpSpPr>
          <a:xfrm>
            <a:off x="457200" y="3226250"/>
            <a:ext cx="776889" cy="621300"/>
            <a:chOff x="457200" y="1378813"/>
            <a:chExt cx="776889" cy="621300"/>
          </a:xfrm>
        </p:grpSpPr>
        <p:sp>
          <p:nvSpPr>
            <p:cNvPr id="1005" name="Google Shape;1005;p8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06" name="Google Shape;1006;p8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07" name="Google Shape;1007;p86"/>
          <p:cNvSpPr/>
          <p:nvPr/>
        </p:nvSpPr>
        <p:spPr>
          <a:xfrm>
            <a:off x="1352550" y="23835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mobile application that finds nearby restaurants.</a:t>
            </a:r>
            <a:endParaRPr sz="1800">
              <a:latin typeface="Roboto"/>
              <a:ea typeface="Roboto"/>
              <a:cs typeface="Roboto"/>
              <a:sym typeface="Roboto"/>
            </a:endParaRPr>
          </a:p>
        </p:txBody>
      </p:sp>
      <p:sp>
        <p:nvSpPr>
          <p:cNvPr id="1008" name="Google Shape;1008;p86"/>
          <p:cNvSpPr/>
          <p:nvPr/>
        </p:nvSpPr>
        <p:spPr>
          <a:xfrm>
            <a:off x="1352550" y="32262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 reminder app that keeps track of important tasks.</a:t>
            </a:r>
            <a:endParaRPr sz="18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kanban?</a:t>
            </a:r>
            <a:endParaRPr/>
          </a:p>
        </p:txBody>
      </p:sp>
      <p:sp>
        <p:nvSpPr>
          <p:cNvPr id="1014" name="Google Shape;1014;p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85" name="Google Shape;685;p61"/>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300">
                <a:highlight>
                  <a:srgbClr val="FFFF00"/>
                </a:highlight>
              </a:rPr>
              <a:t>Project:</a:t>
            </a:r>
            <a:r>
              <a:rPr lang="en" sz="2300"/>
              <a:t> Any undertaking, carried out individually or collaboratively and possibly involving research or design, that is carefully planned (usually by a project team) to achieve a particular aim.</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8"/>
          <p:cNvSpPr/>
          <p:nvPr/>
        </p:nvSpPr>
        <p:spPr>
          <a:xfrm>
            <a:off x="67857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0" name="Google Shape;1020;p88"/>
          <p:cNvSpPr/>
          <p:nvPr/>
        </p:nvSpPr>
        <p:spPr>
          <a:xfrm>
            <a:off x="639718" y="2439765"/>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1" name="Google Shape;1021;p88"/>
          <p:cNvSpPr/>
          <p:nvPr/>
        </p:nvSpPr>
        <p:spPr>
          <a:xfrm>
            <a:off x="63971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2" name="Google Shape;1022;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Kanban</a:t>
            </a:r>
            <a:endParaRPr/>
          </a:p>
        </p:txBody>
      </p:sp>
      <p:sp>
        <p:nvSpPr>
          <p:cNvPr id="1023" name="Google Shape;1023;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4" name="Google Shape;1024;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Kanban is a project management tool that visualizes work through cards representing User Stories or Issues.</a:t>
            </a:r>
            <a:endParaRPr/>
          </a:p>
          <a:p>
            <a:pPr indent="0" lvl="0" marL="0" rtl="0" algn="l">
              <a:spcBef>
                <a:spcPts val="0"/>
              </a:spcBef>
              <a:spcAft>
                <a:spcPts val="0"/>
              </a:spcAft>
              <a:buNone/>
            </a:pPr>
            <a:r>
              <a:t/>
            </a:r>
            <a:endParaRPr/>
          </a:p>
          <a:p>
            <a:pPr indent="0" lvl="0" marL="0" rtl="0" algn="l">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1025" name="Google Shape;1025;p88"/>
          <p:cNvGraphicFramePr/>
          <p:nvPr/>
        </p:nvGraphicFramePr>
        <p:xfrm>
          <a:off x="485075" y="1939225"/>
          <a:ext cx="3000000" cy="3000000"/>
        </p:xfrm>
        <a:graphic>
          <a:graphicData uri="http://schemas.openxmlformats.org/drawingml/2006/table">
            <a:tbl>
              <a:tblPr>
                <a:noFill/>
                <a:tableStyleId>{AC490A2C-8C27-4720-85C1-4C6EE0897234}</a:tableStyleId>
              </a:tblPr>
              <a:tblGrid>
                <a:gridCol w="2770200"/>
                <a:gridCol w="2770200"/>
                <a:gridCol w="2770200"/>
              </a:tblGrid>
              <a:tr h="303925">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To Do</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In Progress</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Done</a:t>
                      </a:r>
                      <a:endParaRPr b="1" sz="1200">
                        <a:solidFill>
                          <a:srgbClr val="FFFFFF"/>
                        </a:solidFill>
                        <a:latin typeface="Roboto"/>
                        <a:ea typeface="Roboto"/>
                        <a:cs typeface="Roboto"/>
                        <a:sym typeface="Roboto"/>
                      </a:endParaRPr>
                    </a:p>
                  </a:txBody>
                  <a:tcPr marT="91425" marB="91425"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000000"/>
                    </a:solidFill>
                  </a:tcPr>
                </a:tc>
              </a:tr>
              <a:tr h="1785875">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
        <p:nvSpPr>
          <p:cNvPr id="1026" name="Google Shape;1026;p88"/>
          <p:cNvSpPr/>
          <p:nvPr/>
        </p:nvSpPr>
        <p:spPr>
          <a:xfrm>
            <a:off x="465575" y="4333575"/>
            <a:ext cx="8349600" cy="426600"/>
          </a:xfrm>
          <a:prstGeom prst="homePlat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
        <p:nvSpPr>
          <p:cNvPr id="1027" name="Google Shape;1027;p88"/>
          <p:cNvSpPr/>
          <p:nvPr/>
        </p:nvSpPr>
        <p:spPr>
          <a:xfrm>
            <a:off x="2205179" y="32647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28" name="Google Shape;1028;p88"/>
          <p:cNvSpPr/>
          <p:nvPr/>
        </p:nvSpPr>
        <p:spPr>
          <a:xfrm>
            <a:off x="2166318" y="24399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29" name="Google Shape;1029;p88"/>
          <p:cNvSpPr/>
          <p:nvPr/>
        </p:nvSpPr>
        <p:spPr>
          <a:xfrm>
            <a:off x="2166317" y="24399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0" name="Google Shape;1030;p88"/>
          <p:cNvSpPr/>
          <p:nvPr/>
        </p:nvSpPr>
        <p:spPr>
          <a:xfrm>
            <a:off x="1445754" y="3876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1" name="Google Shape;1031;p88"/>
          <p:cNvSpPr/>
          <p:nvPr/>
        </p:nvSpPr>
        <p:spPr>
          <a:xfrm>
            <a:off x="1406893" y="305210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2" name="Google Shape;1032;p88"/>
          <p:cNvSpPr/>
          <p:nvPr/>
        </p:nvSpPr>
        <p:spPr>
          <a:xfrm>
            <a:off x="1406892" y="3052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3" name="Google Shape;1033;p88"/>
          <p:cNvSpPr/>
          <p:nvPr/>
        </p:nvSpPr>
        <p:spPr>
          <a:xfrm>
            <a:off x="3594429" y="3264587"/>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4" name="Google Shape;1034;p88"/>
          <p:cNvSpPr/>
          <p:nvPr/>
        </p:nvSpPr>
        <p:spPr>
          <a:xfrm>
            <a:off x="3555568" y="2439765"/>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5" name="Google Shape;1035;p88"/>
          <p:cNvSpPr/>
          <p:nvPr/>
        </p:nvSpPr>
        <p:spPr>
          <a:xfrm>
            <a:off x="3555567" y="2439764"/>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6" name="Google Shape;1036;p88"/>
          <p:cNvSpPr/>
          <p:nvPr/>
        </p:nvSpPr>
        <p:spPr>
          <a:xfrm>
            <a:off x="4757379" y="37630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7" name="Google Shape;1037;p88"/>
          <p:cNvSpPr/>
          <p:nvPr/>
        </p:nvSpPr>
        <p:spPr>
          <a:xfrm>
            <a:off x="4718518" y="2938252"/>
            <a:ext cx="952500" cy="938400"/>
          </a:xfrm>
          <a:prstGeom prst="rect">
            <a:avLst/>
          </a:prstGeom>
          <a:solidFill>
            <a:srgbClr val="9EE2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38" name="Google Shape;1038;p88"/>
          <p:cNvSpPr/>
          <p:nvPr/>
        </p:nvSpPr>
        <p:spPr>
          <a:xfrm>
            <a:off x="4718517" y="29382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39" name="Google Shape;1039;p88"/>
          <p:cNvSpPr/>
          <p:nvPr/>
        </p:nvSpPr>
        <p:spPr>
          <a:xfrm>
            <a:off x="7642554" y="376292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0" name="Google Shape;1040;p88"/>
          <p:cNvSpPr/>
          <p:nvPr/>
        </p:nvSpPr>
        <p:spPr>
          <a:xfrm>
            <a:off x="7603693" y="2938102"/>
            <a:ext cx="952500" cy="938400"/>
          </a:xfrm>
          <a:prstGeom prst="rect">
            <a:avLst/>
          </a:prstGeom>
          <a:solidFill>
            <a:srgbClr val="00D6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1" name="Google Shape;1041;p88"/>
          <p:cNvSpPr/>
          <p:nvPr/>
        </p:nvSpPr>
        <p:spPr>
          <a:xfrm>
            <a:off x="7603692" y="293810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2" name="Google Shape;1042;p88"/>
          <p:cNvSpPr/>
          <p:nvPr/>
        </p:nvSpPr>
        <p:spPr>
          <a:xfrm>
            <a:off x="6528129" y="3264574"/>
            <a:ext cx="878898" cy="113851"/>
          </a:xfrm>
          <a:custGeom>
            <a:rect b="b" l="l" r="r" t="t"/>
            <a:pathLst>
              <a:path extrusionOk="0" h="599217" w="2812473">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rotWithShape="0" algn="t" dir="5400000" dist="88900">
              <a:srgbClr val="000000">
                <a:alpha val="3373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
        <p:nvSpPr>
          <p:cNvPr id="1043" name="Google Shape;1043;p88"/>
          <p:cNvSpPr/>
          <p:nvPr/>
        </p:nvSpPr>
        <p:spPr>
          <a:xfrm>
            <a:off x="6489268" y="2439752"/>
            <a:ext cx="952500" cy="938400"/>
          </a:xfrm>
          <a:prstGeom prst="rect">
            <a:avLst/>
          </a:prstGeom>
          <a:solidFill>
            <a:srgbClr val="FECF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latin typeface="Roboto"/>
              <a:ea typeface="Roboto"/>
              <a:cs typeface="Roboto"/>
              <a:sym typeface="Roboto"/>
            </a:endParaRPr>
          </a:p>
        </p:txBody>
      </p:sp>
      <p:sp>
        <p:nvSpPr>
          <p:cNvPr id="1044" name="Google Shape;1044;p88"/>
          <p:cNvSpPr/>
          <p:nvPr/>
        </p:nvSpPr>
        <p:spPr>
          <a:xfrm>
            <a:off x="6489267" y="2439752"/>
            <a:ext cx="952500" cy="183000"/>
          </a:xfrm>
          <a:prstGeom prst="rect">
            <a:avLst/>
          </a:prstGeom>
          <a:solidFill>
            <a:srgbClr val="000000">
              <a:alpha val="666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Projects</a:t>
            </a:r>
            <a:endParaRPr/>
          </a:p>
        </p:txBody>
      </p:sp>
      <p:sp>
        <p:nvSpPr>
          <p:cNvPr id="1050" name="Google Shape;1050;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0"/>
          <p:cNvSpPr txBox="1"/>
          <p:nvPr>
            <p:ph type="title"/>
          </p:nvPr>
        </p:nvSpPr>
        <p:spPr>
          <a:xfrm>
            <a:off x="1400" y="274875"/>
            <a:ext cx="9144000" cy="3265800"/>
          </a:xfrm>
          <a:prstGeom prst="rect">
            <a:avLst/>
          </a:prstGeom>
        </p:spPr>
        <p:txBody>
          <a:bodyPr anchorCtr="0" anchor="t" bIns="91425" lIns="1737350" spcFirstLastPara="1" rIns="91425" wrap="square" tIns="457200">
            <a:noAutofit/>
          </a:bodyPr>
          <a:lstStyle/>
          <a:p>
            <a:pPr indent="0" lvl="0" marL="0" rtl="0" algn="l">
              <a:spcBef>
                <a:spcPts val="0"/>
              </a:spcBef>
              <a:spcAft>
                <a:spcPts val="0"/>
              </a:spcAft>
              <a:buNone/>
            </a:pPr>
            <a:r>
              <a:rPr lang="en" sz="3300"/>
              <a:t>Student Activity: </a:t>
            </a:r>
            <a:r>
              <a:rPr lang="en" sz="3300"/>
              <a:t>GitHub Projects</a:t>
            </a:r>
            <a:endParaRPr sz="2100"/>
          </a:p>
          <a:p>
            <a:pPr indent="0" lvl="0" marL="0" rtl="0" algn="l">
              <a:spcBef>
                <a:spcPts val="800"/>
              </a:spcBef>
              <a:spcAft>
                <a:spcPts val="800"/>
              </a:spcAft>
              <a:buNone/>
            </a:pPr>
            <a:r>
              <a:rPr lang="en" sz="2000">
                <a:latin typeface="Roboto"/>
                <a:ea typeface="Roboto"/>
                <a:cs typeface="Roboto"/>
                <a:sym typeface="Roboto"/>
              </a:rPr>
              <a:t>Kanban boards help developers visualize work and </a:t>
            </a:r>
            <a:br>
              <a:rPr lang="en" sz="2000">
                <a:latin typeface="Roboto"/>
                <a:ea typeface="Roboto"/>
                <a:cs typeface="Roboto"/>
                <a:sym typeface="Roboto"/>
              </a:rPr>
            </a:br>
            <a:r>
              <a:rPr lang="en" sz="2000">
                <a:latin typeface="Roboto"/>
                <a:ea typeface="Roboto"/>
                <a:cs typeface="Roboto"/>
                <a:sym typeface="Roboto"/>
              </a:rPr>
              <a:t>keep track of the status of issues.</a:t>
            </a:r>
            <a:endParaRPr sz="2000">
              <a:latin typeface="Roboto"/>
              <a:ea typeface="Roboto"/>
              <a:cs typeface="Roboto"/>
              <a:sym typeface="Roboto"/>
            </a:endParaRPr>
          </a:p>
        </p:txBody>
      </p:sp>
      <p:sp>
        <p:nvSpPr>
          <p:cNvPr id="1056" name="Google Shape;1056;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57" name="Google Shape;1057;p90"/>
          <p:cNvSpPr txBox="1"/>
          <p:nvPr>
            <p:ph idx="2" type="title"/>
          </p:nvPr>
        </p:nvSpPr>
        <p:spPr>
          <a:xfrm>
            <a:off x="5901175" y="4309575"/>
            <a:ext cx="28722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Student Activity: </a:t>
            </a:r>
            <a:r>
              <a:rPr lang="en">
                <a:solidFill>
                  <a:schemeClr val="dk1"/>
                </a:solidFill>
                <a:latin typeface="Roboto Light"/>
                <a:ea typeface="Roboto Light"/>
                <a:cs typeface="Roboto Light"/>
                <a:sym typeface="Roboto Light"/>
              </a:rPr>
              <a:t>GitHub Projects</a:t>
            </a:r>
            <a:endParaRPr/>
          </a:p>
        </p:txBody>
      </p:sp>
      <p:sp>
        <p:nvSpPr>
          <p:cNvPr id="1063" name="Google Shape;1063;p9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64" name="Google Shape;1064;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65" name="Google Shape;1065;p91"/>
          <p:cNvSpPr txBox="1"/>
          <p:nvPr>
            <p:ph idx="2" type="subTitle"/>
          </p:nvPr>
        </p:nvSpPr>
        <p:spPr>
          <a:xfrm>
            <a:off x="-12300" y="142120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Navigate to github.com and create a repository. </a:t>
            </a:r>
            <a:endParaRPr sz="1300"/>
          </a:p>
        </p:txBody>
      </p:sp>
      <p:sp>
        <p:nvSpPr>
          <p:cNvPr id="1066" name="Google Shape;1066;p91"/>
          <p:cNvSpPr txBox="1"/>
          <p:nvPr>
            <p:ph idx="3"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new Github project.</a:t>
            </a:r>
            <a:endParaRPr sz="1300"/>
          </a:p>
        </p:txBody>
      </p:sp>
      <p:sp>
        <p:nvSpPr>
          <p:cNvPr id="1067" name="Google Shape;1067;p91"/>
          <p:cNvSpPr txBox="1"/>
          <p:nvPr>
            <p:ph idx="4"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card called “Create landing page” and move it from the “Backlog” column to “In progress”.</a:t>
            </a:r>
            <a:endParaRPr sz="1300"/>
          </a:p>
        </p:txBody>
      </p:sp>
      <p:sp>
        <p:nvSpPr>
          <p:cNvPr id="1068" name="Google Shape;1068;p91"/>
          <p:cNvSpPr txBox="1"/>
          <p:nvPr>
            <p:ph idx="5"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Create a GitHub Issue called “Fix broken button” and attach it to your new project.</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074" name="Google Shape;1074;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Stand-Up Meetings</a:t>
            </a:r>
            <a:endParaRPr/>
          </a:p>
        </p:txBody>
      </p:sp>
      <p:sp>
        <p:nvSpPr>
          <p:cNvPr id="1080" name="Google Shape;1080;p9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81" name="Google Shape;1081;p93"/>
          <p:cNvPicPr preferRelativeResize="0"/>
          <p:nvPr/>
        </p:nvPicPr>
        <p:blipFill>
          <a:blip r:embed="rId3">
            <a:alphaModFix/>
          </a:blip>
          <a:stretch>
            <a:fillRect/>
          </a:stretch>
        </p:blipFill>
        <p:spPr>
          <a:xfrm>
            <a:off x="3911275" y="1513850"/>
            <a:ext cx="4908341" cy="3342349"/>
          </a:xfrm>
          <a:prstGeom prst="rect">
            <a:avLst/>
          </a:prstGeom>
          <a:noFill/>
          <a:ln>
            <a:noFill/>
          </a:ln>
        </p:spPr>
      </p:pic>
      <p:sp>
        <p:nvSpPr>
          <p:cNvPr id="1082" name="Google Shape;1082;p93"/>
          <p:cNvSpPr/>
          <p:nvPr/>
        </p:nvSpPr>
        <p:spPr>
          <a:xfrm>
            <a:off x="1352550" y="78062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was accomplished?</a:t>
            </a:r>
            <a:endParaRPr sz="1300">
              <a:solidFill>
                <a:schemeClr val="dk1"/>
              </a:solidFill>
              <a:latin typeface="Roboto"/>
              <a:ea typeface="Roboto"/>
              <a:cs typeface="Roboto"/>
              <a:sym typeface="Roboto"/>
            </a:endParaRPr>
          </a:p>
        </p:txBody>
      </p:sp>
      <p:grpSp>
        <p:nvGrpSpPr>
          <p:cNvPr id="1083" name="Google Shape;1083;p93"/>
          <p:cNvGrpSpPr/>
          <p:nvPr/>
        </p:nvGrpSpPr>
        <p:grpSpPr>
          <a:xfrm>
            <a:off x="457200" y="780625"/>
            <a:ext cx="776900" cy="486300"/>
            <a:chOff x="457200" y="1466425"/>
            <a:chExt cx="776900" cy="486300"/>
          </a:xfrm>
        </p:grpSpPr>
        <p:sp>
          <p:nvSpPr>
            <p:cNvPr id="1084" name="Google Shape;1084;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85" name="Google Shape;1085;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93"/>
          <p:cNvSpPr/>
          <p:nvPr/>
        </p:nvSpPr>
        <p:spPr>
          <a:xfrm>
            <a:off x="1352550" y="1371700"/>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are your goals?</a:t>
            </a:r>
            <a:endParaRPr sz="1300">
              <a:solidFill>
                <a:schemeClr val="dk1"/>
              </a:solidFill>
              <a:latin typeface="Roboto"/>
              <a:ea typeface="Roboto"/>
              <a:cs typeface="Roboto"/>
              <a:sym typeface="Roboto"/>
            </a:endParaRPr>
          </a:p>
        </p:txBody>
      </p:sp>
      <p:grpSp>
        <p:nvGrpSpPr>
          <p:cNvPr id="1087" name="Google Shape;1087;p93"/>
          <p:cNvGrpSpPr/>
          <p:nvPr/>
        </p:nvGrpSpPr>
        <p:grpSpPr>
          <a:xfrm>
            <a:off x="457200" y="1371700"/>
            <a:ext cx="776900" cy="486300"/>
            <a:chOff x="457200" y="1466425"/>
            <a:chExt cx="776900" cy="486300"/>
          </a:xfrm>
        </p:grpSpPr>
        <p:sp>
          <p:nvSpPr>
            <p:cNvPr id="1088" name="Google Shape;1088;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9" name="Google Shape;1089;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93"/>
          <p:cNvSpPr/>
          <p:nvPr/>
        </p:nvSpPr>
        <p:spPr>
          <a:xfrm>
            <a:off x="1352550" y="1962775"/>
            <a:ext cx="4154700" cy="486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Are there any obstacles to achieving your goals?</a:t>
            </a:r>
            <a:endParaRPr sz="1300">
              <a:solidFill>
                <a:schemeClr val="dk1"/>
              </a:solidFill>
              <a:latin typeface="Roboto"/>
              <a:ea typeface="Roboto"/>
              <a:cs typeface="Roboto"/>
              <a:sym typeface="Roboto"/>
            </a:endParaRPr>
          </a:p>
        </p:txBody>
      </p:sp>
      <p:grpSp>
        <p:nvGrpSpPr>
          <p:cNvPr id="1091" name="Google Shape;1091;p93"/>
          <p:cNvGrpSpPr/>
          <p:nvPr/>
        </p:nvGrpSpPr>
        <p:grpSpPr>
          <a:xfrm>
            <a:off x="457200" y="1962775"/>
            <a:ext cx="776900" cy="486300"/>
            <a:chOff x="457200" y="1466425"/>
            <a:chExt cx="776900" cy="486300"/>
          </a:xfrm>
        </p:grpSpPr>
        <p:sp>
          <p:nvSpPr>
            <p:cNvPr id="1092" name="Google Shape;1092;p93"/>
            <p:cNvSpPr/>
            <p:nvPr/>
          </p:nvSpPr>
          <p:spPr>
            <a:xfrm>
              <a:off x="457200" y="1466425"/>
              <a:ext cx="695400" cy="486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93" name="Google Shape;1093;p93"/>
            <p:cNvSpPr/>
            <p:nvPr/>
          </p:nvSpPr>
          <p:spPr>
            <a:xfrm rot="5400000">
              <a:off x="973100" y="1624950"/>
              <a:ext cx="33337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Project Timeline</a:t>
            </a:r>
            <a:endParaRPr>
              <a:solidFill>
                <a:schemeClr val="dk1"/>
              </a:solidFill>
            </a:endParaRPr>
          </a:p>
          <a:p>
            <a:pPr indent="0" lvl="0" marL="0" rtl="0" algn="l">
              <a:spcBef>
                <a:spcPts val="0"/>
              </a:spcBef>
              <a:spcAft>
                <a:spcPts val="0"/>
              </a:spcAft>
              <a:buNone/>
            </a:pPr>
            <a:r>
              <a:t/>
            </a:r>
            <a:endParaRPr/>
          </a:p>
        </p:txBody>
      </p:sp>
      <p:sp>
        <p:nvSpPr>
          <p:cNvPr id="1099" name="Google Shape;1099;p9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100" name="Google Shape;1100;p94"/>
          <p:cNvGraphicFramePr/>
          <p:nvPr/>
        </p:nvGraphicFramePr>
        <p:xfrm>
          <a:off x="452125" y="1026100"/>
          <a:ext cx="3000000" cy="3000000"/>
        </p:xfrm>
        <a:graphic>
          <a:graphicData uri="http://schemas.openxmlformats.org/drawingml/2006/table">
            <a:tbl>
              <a:tblPr>
                <a:noFill/>
                <a:tableStyleId>{AC490A2C-8C27-4720-85C1-4C6EE0897234}</a:tableStyleId>
              </a:tblPr>
              <a:tblGrid>
                <a:gridCol w="2553450"/>
                <a:gridCol w="5686300"/>
              </a:tblGrid>
              <a:tr h="1235700">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First Day of Unit 07</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Divide into groups.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Write a user story.</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wireframe.</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user flow diagram.</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Submit project proposal for approval.</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908375">
                <a:tc>
                  <a:txBody>
                    <a:bodyPr/>
                    <a:lstStyle/>
                    <a:p>
                      <a:pPr indent="0" lvl="0" marL="0" rtl="0" algn="r">
                        <a:spcBef>
                          <a:spcPts val="0"/>
                        </a:spcBef>
                        <a:spcAft>
                          <a:spcPts val="0"/>
                        </a:spcAft>
                        <a:buNone/>
                      </a:pPr>
                      <a:r>
                        <a:rPr lang="en" sz="1800">
                          <a:solidFill>
                            <a:srgbClr val="FFFFFF"/>
                          </a:solidFill>
                          <a:latin typeface="Roboto"/>
                          <a:ea typeface="Roboto"/>
                          <a:cs typeface="Roboto"/>
                          <a:sym typeface="Roboto"/>
                        </a:rPr>
                        <a:t>Units 07–08</a:t>
                      </a:r>
                      <a:endParaRPr sz="1800">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Continue project</a:t>
                      </a:r>
                      <a:r>
                        <a:rPr lang="en" sz="1500">
                          <a:solidFill>
                            <a:schemeClr val="dk1"/>
                          </a:solidFill>
                          <a:latin typeface="Roboto"/>
                          <a:ea typeface="Roboto"/>
                          <a:cs typeface="Roboto"/>
                          <a:sym typeface="Roboto"/>
                        </a:rPr>
                        <a:t> development. </a:t>
                      </a:r>
                      <a:endParaRPr sz="1500">
                        <a:solidFill>
                          <a:schemeClr val="dk1"/>
                        </a:solidFill>
                        <a:latin typeface="Roboto"/>
                        <a:ea typeface="Roboto"/>
                        <a:cs typeface="Roboto"/>
                        <a:sym typeface="Roboto"/>
                      </a:endParaRPr>
                    </a:p>
                    <a:p>
                      <a:pPr indent="-186690" lvl="0" marL="32004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Prepare for presentations. </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59000">
                <a:tc>
                  <a:txBody>
                    <a:bodyPr/>
                    <a:lstStyle/>
                    <a:p>
                      <a:pPr indent="0" lvl="0" marL="0" rtl="0" algn="r">
                        <a:spcBef>
                          <a:spcPts val="0"/>
                        </a:spcBef>
                        <a:spcAft>
                          <a:spcPts val="0"/>
                        </a:spcAft>
                        <a:buNone/>
                      </a:pPr>
                      <a:r>
                        <a:rPr lang="en" sz="1800">
                          <a:latin typeface="Roboto"/>
                          <a:ea typeface="Roboto"/>
                          <a:cs typeface="Roboto"/>
                          <a:sym typeface="Roboto"/>
                        </a:rPr>
                        <a:t>Last Day of Unit 08</a:t>
                      </a:r>
                      <a:endParaRPr sz="18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209550" lvl="0" marL="342900" rtl="0" algn="l">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Give presentations!</a:t>
                      </a:r>
                      <a:endParaRPr sz="1500">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pic>
        <p:nvPicPr>
          <p:cNvPr id="1105" name="Google Shape;1105;p95"/>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1106" name="Google Shape;1106;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Professional</a:t>
            </a:r>
            <a:endParaRPr/>
          </a:p>
        </p:txBody>
      </p:sp>
      <p:sp>
        <p:nvSpPr>
          <p:cNvPr id="1107" name="Google Shape;1107;p9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Projects are portfolio pieces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1108" name="Google Shape;1108;p95"/>
          <p:cNvCxnSpPr/>
          <p:nvPr/>
        </p:nvCxnSpPr>
        <p:spPr>
          <a:xfrm>
            <a:off x="274375" y="640080"/>
            <a:ext cx="6713100" cy="0"/>
          </a:xfrm>
          <a:prstGeom prst="straightConnector1">
            <a:avLst/>
          </a:prstGeom>
          <a:noFill/>
          <a:ln cap="flat" cmpd="sng" w="9525">
            <a:solidFill>
              <a:schemeClr val="dk2"/>
            </a:solidFill>
            <a:prstDash val="solid"/>
            <a:round/>
            <a:headEnd len="med" w="med" type="none"/>
            <a:tailEnd len="med" w="med" type="none"/>
          </a:ln>
        </p:spPr>
      </p:cxnSp>
      <p:sp>
        <p:nvSpPr>
          <p:cNvPr id="1109" name="Google Shape;1109;p9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a:t>
            </a:r>
            <a:r>
              <a:rPr lang="en">
                <a:solidFill>
                  <a:schemeClr val="dk1"/>
                </a:solidFill>
              </a:rPr>
              <a:t> Requirements</a:t>
            </a:r>
            <a:endParaRPr/>
          </a:p>
        </p:txBody>
      </p:sp>
      <p:sp>
        <p:nvSpPr>
          <p:cNvPr id="1115" name="Google Shape;1115;p9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116" name="Google Shape;1116;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7" name="Google Shape;1117;p96"/>
          <p:cNvSpPr txBox="1"/>
          <p:nvPr>
            <p:ph idx="3" type="subTitle"/>
          </p:nvPr>
        </p:nvSpPr>
        <p:spPr>
          <a:xfrm>
            <a:off x="-12100" y="3873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be d</a:t>
            </a:r>
            <a:r>
              <a:rPr lang="en">
                <a:solidFill>
                  <a:schemeClr val="dk1"/>
                </a:solidFill>
              </a:rPr>
              <a:t>eployed to GitHub Pages</a:t>
            </a:r>
            <a:endParaRPr/>
          </a:p>
        </p:txBody>
      </p:sp>
      <p:sp>
        <p:nvSpPr>
          <p:cNvPr id="1118" name="Google Shape;1118;p96"/>
          <p:cNvSpPr txBox="1"/>
          <p:nvPr>
            <p:ph idx="4" type="subTitle"/>
          </p:nvPr>
        </p:nvSpPr>
        <p:spPr>
          <a:xfrm>
            <a:off x="-12075" y="43112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indent="0" lvl="0" marL="0" rtl="0" algn="l">
              <a:spcBef>
                <a:spcPts val="0"/>
              </a:spcBef>
              <a:spcAft>
                <a:spcPts val="0"/>
              </a:spcAft>
              <a:buNone/>
            </a:pPr>
            <a:r>
              <a:t/>
            </a:r>
            <a:endParaRPr/>
          </a:p>
        </p:txBody>
      </p:sp>
      <p:sp>
        <p:nvSpPr>
          <p:cNvPr id="1119" name="Google Shape;1119;p96"/>
          <p:cNvSpPr txBox="1"/>
          <p:nvPr>
            <p:ph idx="5" type="subTitle"/>
          </p:nvPr>
        </p:nvSpPr>
        <p:spPr>
          <a:xfrm>
            <a:off x="-12150" y="299675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1120" name="Google Shape;1120;p96"/>
          <p:cNvSpPr txBox="1"/>
          <p:nvPr>
            <p:ph idx="6" type="subTitle"/>
          </p:nvPr>
        </p:nvSpPr>
        <p:spPr>
          <a:xfrm>
            <a:off x="-12150" y="34348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a:t>
            </a:r>
            <a:r>
              <a:rPr lang="en">
                <a:solidFill>
                  <a:schemeClr val="dk1"/>
                </a:solidFill>
              </a:rPr>
              <a:t> NOT use alerts, confirms, or prompts (look into </a:t>
            </a:r>
            <a:r>
              <a:rPr i="1" lang="en">
                <a:solidFill>
                  <a:schemeClr val="dk1"/>
                </a:solidFill>
              </a:rPr>
              <a:t>modals</a:t>
            </a:r>
            <a:r>
              <a:rPr lang="en">
                <a:solidFill>
                  <a:schemeClr val="dk1"/>
                </a:solidFill>
              </a:rPr>
              <a:t>). </a:t>
            </a:r>
            <a:endParaRPr/>
          </a:p>
        </p:txBody>
      </p:sp>
      <p:sp>
        <p:nvSpPr>
          <p:cNvPr id="1121" name="Google Shape;1121;p96"/>
          <p:cNvSpPr txBox="1"/>
          <p:nvPr>
            <p:ph idx="7" type="subTitle"/>
          </p:nvPr>
        </p:nvSpPr>
        <p:spPr>
          <a:xfrm>
            <a:off x="-12125" y="213537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client-side storage to store persistent data</a:t>
            </a:r>
            <a:endParaRPr/>
          </a:p>
        </p:txBody>
      </p:sp>
      <p:sp>
        <p:nvSpPr>
          <p:cNvPr id="1122" name="Google Shape;1122;p96"/>
          <p:cNvSpPr txBox="1"/>
          <p:nvPr>
            <p:ph idx="8" type="subTitle"/>
          </p:nvPr>
        </p:nvSpPr>
        <p:spPr>
          <a:xfrm>
            <a:off x="-12250" y="25735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have</a:t>
            </a:r>
            <a:r>
              <a:rPr lang="en">
                <a:solidFill>
                  <a:schemeClr val="dk1"/>
                </a:solidFill>
              </a:rPr>
              <a:t> </a:t>
            </a:r>
            <a:r>
              <a:rPr lang="en">
                <a:solidFill>
                  <a:schemeClr val="dk1"/>
                </a:solidFill>
              </a:rPr>
              <a:t>a polished UI</a:t>
            </a:r>
            <a:endParaRPr/>
          </a:p>
        </p:txBody>
      </p:sp>
      <p:sp>
        <p:nvSpPr>
          <p:cNvPr id="1123" name="Google Shape;1123;p96"/>
          <p:cNvSpPr txBox="1"/>
          <p:nvPr>
            <p:ph idx="9" type="subTitle"/>
          </p:nvPr>
        </p:nvSpPr>
        <p:spPr>
          <a:xfrm>
            <a:off x="-12300" y="1259000"/>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at least two server-side APIs</a:t>
            </a:r>
            <a:endParaRPr/>
          </a:p>
        </p:txBody>
      </p:sp>
      <p:sp>
        <p:nvSpPr>
          <p:cNvPr id="1124" name="Google Shape;1124;p96"/>
          <p:cNvSpPr txBox="1"/>
          <p:nvPr>
            <p:ph idx="13" type="subTitle"/>
          </p:nvPr>
        </p:nvSpPr>
        <p:spPr>
          <a:xfrm>
            <a:off x="-12300" y="1697125"/>
            <a:ext cx="8882100" cy="377100"/>
          </a:xfrm>
          <a:prstGeom prst="rect">
            <a:avLst/>
          </a:prstGeom>
        </p:spPr>
        <p:txBody>
          <a:bodyPr anchorCtr="0" anchor="ctr" bIns="0" lIns="1371600" spcFirstLastPara="1" rIns="457200" wrap="square" tIns="0">
            <a:noAutofit/>
          </a:bodyPr>
          <a:lstStyle/>
          <a:p>
            <a:pPr indent="0" lvl="0" marL="0" rtl="0" algn="l">
              <a:lnSpc>
                <a:spcPct val="100000"/>
              </a:lnSpc>
              <a:spcBef>
                <a:spcPts val="0"/>
              </a:spcBef>
              <a:spcAft>
                <a:spcPts val="0"/>
              </a:spcAft>
              <a:buNone/>
            </a:pPr>
            <a:r>
              <a:rPr lang="en">
                <a:solidFill>
                  <a:schemeClr val="dk1"/>
                </a:solidFill>
              </a:rPr>
              <a:t>Must use a CSS framework </a:t>
            </a:r>
            <a:r>
              <a:rPr i="1" lang="en">
                <a:solidFill>
                  <a:schemeClr val="dk1"/>
                </a:solidFill>
              </a:rPr>
              <a:t>other than</a:t>
            </a:r>
            <a:r>
              <a:rPr lang="en">
                <a:solidFill>
                  <a:schemeClr val="dk1"/>
                </a:solidFill>
              </a:rPr>
              <a:t> Bootstrap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97"/>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30" name="Google Shape;1130;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91" name="Google Shape;691;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do we carefully plan a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Presentation Requirements</a:t>
            </a:r>
            <a:endParaRPr>
              <a:solidFill>
                <a:schemeClr val="dk1"/>
              </a:solidFill>
            </a:endParaRPr>
          </a:p>
          <a:p>
            <a:pPr indent="0" lvl="0" marL="0" rtl="0" algn="l">
              <a:spcBef>
                <a:spcPts val="0"/>
              </a:spcBef>
              <a:spcAft>
                <a:spcPts val="0"/>
              </a:spcAft>
              <a:buNone/>
            </a:pPr>
            <a:r>
              <a:t/>
            </a:r>
            <a:endParaRPr/>
          </a:p>
        </p:txBody>
      </p:sp>
      <p:sp>
        <p:nvSpPr>
          <p:cNvPr id="1136" name="Google Shape;1136;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You will be responsible for preparing a formal, 10-minute presentation that covers the following: </a:t>
            </a:r>
            <a:endParaRPr sz="1400">
              <a:solidFill>
                <a:schemeClr val="dk1"/>
              </a:solidFill>
            </a:endParaRPr>
          </a:p>
          <a:p>
            <a:pPr indent="0" lvl="0" marL="0" rtl="0" algn="l">
              <a:spcBef>
                <a:spcPts val="0"/>
              </a:spcBef>
              <a:spcAft>
                <a:spcPts val="0"/>
              </a:spcAft>
              <a:buNone/>
            </a:pPr>
            <a:r>
              <a:t/>
            </a:r>
            <a:endParaRPr/>
          </a:p>
        </p:txBody>
      </p:sp>
      <p:graphicFrame>
        <p:nvGraphicFramePr>
          <p:cNvPr id="1137" name="Google Shape;1137;p98"/>
          <p:cNvGraphicFramePr/>
          <p:nvPr/>
        </p:nvGraphicFramePr>
        <p:xfrm>
          <a:off x="491475" y="1106850"/>
          <a:ext cx="3000000" cy="3000000"/>
        </p:xfrm>
        <a:graphic>
          <a:graphicData uri="http://schemas.openxmlformats.org/drawingml/2006/table">
            <a:tbl>
              <a:tblPr>
                <a:noFill/>
                <a:tableStyleId>{AC490A2C-8C27-4720-85C1-4C6EE0897234}</a:tableStyleId>
              </a:tblPr>
              <a:tblGrid>
                <a:gridCol w="1877150"/>
                <a:gridCol w="6134750"/>
              </a:tblGrid>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Elevator pitch</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A one minute description of your application</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FFFFFF"/>
                          </a:solidFill>
                          <a:latin typeface="Roboto"/>
                          <a:ea typeface="Roboto"/>
                          <a:cs typeface="Roboto"/>
                          <a:sym typeface="Roboto"/>
                        </a:rPr>
                        <a:t>Concept</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is your user story? What was your motivation for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57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Process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What were the technologies used? How were tasks and roles broken down and assigned? What challenges did you encounter? What were your successes?</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80625">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Demo</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Show your stuff!</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39080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Directions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For Future Development</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463450">
                <a:tc>
                  <a:txBody>
                    <a:bodyPr/>
                    <a:lstStyle/>
                    <a:p>
                      <a:pPr indent="0" lvl="0" marL="0" rtl="0" algn="r">
                        <a:lnSpc>
                          <a:spcPct val="115000"/>
                        </a:lnSpc>
                        <a:spcBef>
                          <a:spcPts val="0"/>
                        </a:spcBef>
                        <a:spcAft>
                          <a:spcPts val="0"/>
                        </a:spcAft>
                        <a:buNone/>
                      </a:pPr>
                      <a:r>
                        <a:rPr b="1" lang="en" sz="1300">
                          <a:solidFill>
                            <a:srgbClr val="043461"/>
                          </a:solidFill>
                          <a:latin typeface="Roboto"/>
                          <a:ea typeface="Roboto"/>
                          <a:cs typeface="Roboto"/>
                          <a:sym typeface="Roboto"/>
                        </a:rPr>
                        <a:t>Links</a:t>
                      </a:r>
                      <a:endParaRPr b="1">
                        <a:solidFill>
                          <a:srgbClr val="043461"/>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lnSpc>
                          <a:spcPct val="115000"/>
                        </a:lnSpc>
                        <a:spcBef>
                          <a:spcPts val="0"/>
                        </a:spcBef>
                        <a:spcAft>
                          <a:spcPts val="0"/>
                        </a:spcAft>
                        <a:buNone/>
                      </a:pPr>
                      <a:r>
                        <a:rPr lang="en" sz="1300">
                          <a:solidFill>
                            <a:schemeClr val="dk1"/>
                          </a:solidFill>
                          <a:latin typeface="Roboto"/>
                          <a:ea typeface="Roboto"/>
                          <a:cs typeface="Roboto"/>
                          <a:sym typeface="Roboto"/>
                        </a:rPr>
                        <a:t>To the deployed application and the GitHub repository</a:t>
                      </a:r>
                      <a:endParaRPr>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daily scrum?</a:t>
            </a:r>
            <a:endParaRPr/>
          </a:p>
        </p:txBody>
      </p:sp>
      <p:sp>
        <p:nvSpPr>
          <p:cNvPr id="1143" name="Google Shape;1143;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Grading Requirements</a:t>
            </a:r>
            <a:endParaRPr>
              <a:solidFill>
                <a:schemeClr val="dk1"/>
              </a:solidFill>
            </a:endParaRPr>
          </a:p>
          <a:p>
            <a:pPr indent="0" lvl="0" marL="0" rtl="0" algn="l">
              <a:spcBef>
                <a:spcPts val="0"/>
              </a:spcBef>
              <a:spcAft>
                <a:spcPts val="0"/>
              </a:spcAft>
              <a:buNone/>
            </a:pPr>
            <a:r>
              <a:t/>
            </a:r>
            <a:endParaRPr/>
          </a:p>
        </p:txBody>
      </p:sp>
      <p:sp>
        <p:nvSpPr>
          <p:cNvPr id="1149" name="Google Shape;1149;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50" name="Google Shape;1150;p100"/>
          <p:cNvSpPr/>
          <p:nvPr/>
        </p:nvSpPr>
        <p:spPr>
          <a:xfrm>
            <a:off x="1075033" y="1173250"/>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Technical Acceptance Criteria   </a:t>
            </a:r>
            <a:endParaRPr sz="1600">
              <a:solidFill>
                <a:schemeClr val="dk1"/>
              </a:solidFill>
              <a:latin typeface="Roboto"/>
              <a:ea typeface="Roboto"/>
              <a:cs typeface="Roboto"/>
              <a:sym typeface="Roboto"/>
            </a:endParaRPr>
          </a:p>
        </p:txBody>
      </p:sp>
      <p:sp>
        <p:nvSpPr>
          <p:cNvPr id="1151" name="Google Shape;1151;p100"/>
          <p:cNvSpPr/>
          <p:nvPr/>
        </p:nvSpPr>
        <p:spPr>
          <a:xfrm>
            <a:off x="1064874" y="1693687"/>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Concept</a:t>
            </a:r>
            <a:endParaRPr sz="1600">
              <a:solidFill>
                <a:schemeClr val="dk1"/>
              </a:solidFill>
              <a:latin typeface="Roboto"/>
              <a:ea typeface="Roboto"/>
              <a:cs typeface="Roboto"/>
              <a:sym typeface="Roboto"/>
            </a:endParaRPr>
          </a:p>
        </p:txBody>
      </p:sp>
      <p:sp>
        <p:nvSpPr>
          <p:cNvPr id="1152" name="Google Shape;1152;p100"/>
          <p:cNvSpPr/>
          <p:nvPr/>
        </p:nvSpPr>
        <p:spPr>
          <a:xfrm>
            <a:off x="1064874" y="2205243"/>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Deployment</a:t>
            </a:r>
            <a:endParaRPr sz="1600">
              <a:solidFill>
                <a:schemeClr val="dk1"/>
              </a:solidFill>
              <a:latin typeface="Roboto"/>
              <a:ea typeface="Roboto"/>
              <a:cs typeface="Roboto"/>
              <a:sym typeface="Roboto"/>
            </a:endParaRPr>
          </a:p>
        </p:txBody>
      </p:sp>
      <p:sp>
        <p:nvSpPr>
          <p:cNvPr id="1153" name="Google Shape;1153;p100"/>
          <p:cNvSpPr/>
          <p:nvPr/>
        </p:nvSpPr>
        <p:spPr>
          <a:xfrm>
            <a:off x="1064874" y="2718586"/>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Repository Quality</a:t>
            </a:r>
            <a:endParaRPr sz="1600">
              <a:solidFill>
                <a:schemeClr val="dk1"/>
              </a:solidFill>
              <a:latin typeface="Roboto"/>
              <a:ea typeface="Roboto"/>
              <a:cs typeface="Roboto"/>
              <a:sym typeface="Roboto"/>
            </a:endParaRPr>
          </a:p>
        </p:txBody>
      </p:sp>
      <p:sp>
        <p:nvSpPr>
          <p:cNvPr id="1154" name="Google Shape;1154;p100"/>
          <p:cNvSpPr/>
          <p:nvPr/>
        </p:nvSpPr>
        <p:spPr>
          <a:xfrm>
            <a:off x="1077488" y="3231929"/>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Application Quality</a:t>
            </a:r>
            <a:endParaRPr sz="1600">
              <a:solidFill>
                <a:schemeClr val="dk1"/>
              </a:solidFill>
              <a:latin typeface="Roboto"/>
              <a:ea typeface="Roboto"/>
              <a:cs typeface="Roboto"/>
              <a:sym typeface="Roboto"/>
            </a:endParaRPr>
          </a:p>
        </p:txBody>
      </p:sp>
      <p:sp>
        <p:nvSpPr>
          <p:cNvPr id="1155" name="Google Shape;1155;p100"/>
          <p:cNvSpPr/>
          <p:nvPr/>
        </p:nvSpPr>
        <p:spPr>
          <a:xfrm>
            <a:off x="396349" y="121605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6" name="Google Shape;1156;p100"/>
          <p:cNvSpPr/>
          <p:nvPr/>
        </p:nvSpPr>
        <p:spPr>
          <a:xfrm flipH="1" rot="10800000">
            <a:off x="396349" y="142248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7" name="Google Shape;1157;p100"/>
          <p:cNvSpPr/>
          <p:nvPr/>
        </p:nvSpPr>
        <p:spPr>
          <a:xfrm>
            <a:off x="396349" y="1723618"/>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58" name="Google Shape;1158;p100"/>
          <p:cNvSpPr/>
          <p:nvPr/>
        </p:nvSpPr>
        <p:spPr>
          <a:xfrm flipH="1" rot="10800000">
            <a:off x="396349" y="1930049"/>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59" name="Google Shape;1159;p100"/>
          <p:cNvSpPr/>
          <p:nvPr/>
        </p:nvSpPr>
        <p:spPr>
          <a:xfrm>
            <a:off x="396349" y="2254125"/>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0" name="Google Shape;1160;p100"/>
          <p:cNvSpPr/>
          <p:nvPr/>
        </p:nvSpPr>
        <p:spPr>
          <a:xfrm flipH="1" rot="10800000">
            <a:off x="396349" y="2460557"/>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1" name="Google Shape;1161;p100"/>
          <p:cNvSpPr/>
          <p:nvPr/>
        </p:nvSpPr>
        <p:spPr>
          <a:xfrm>
            <a:off x="396349" y="2760789"/>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2" name="Google Shape;1162;p100"/>
          <p:cNvSpPr/>
          <p:nvPr/>
        </p:nvSpPr>
        <p:spPr>
          <a:xfrm flipH="1" rot="10800000">
            <a:off x="396349" y="2967221"/>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3" name="Google Shape;1163;p100"/>
          <p:cNvSpPr/>
          <p:nvPr/>
        </p:nvSpPr>
        <p:spPr>
          <a:xfrm>
            <a:off x="396349" y="3267453"/>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4" name="Google Shape;1164;p100"/>
          <p:cNvSpPr/>
          <p:nvPr/>
        </p:nvSpPr>
        <p:spPr>
          <a:xfrm flipH="1" rot="10800000">
            <a:off x="396349" y="3473885"/>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5" name="Google Shape;1165;p100"/>
          <p:cNvSpPr/>
          <p:nvPr/>
        </p:nvSpPr>
        <p:spPr>
          <a:xfrm>
            <a:off x="1064149" y="3745282"/>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Presentation</a:t>
            </a:r>
            <a:endParaRPr sz="1600">
              <a:solidFill>
                <a:schemeClr val="dk1"/>
              </a:solidFill>
              <a:latin typeface="Roboto"/>
              <a:ea typeface="Roboto"/>
              <a:cs typeface="Roboto"/>
              <a:sym typeface="Roboto"/>
            </a:endParaRPr>
          </a:p>
        </p:txBody>
      </p:sp>
      <p:sp>
        <p:nvSpPr>
          <p:cNvPr id="1166" name="Google Shape;1166;p100"/>
          <p:cNvSpPr/>
          <p:nvPr/>
        </p:nvSpPr>
        <p:spPr>
          <a:xfrm>
            <a:off x="1076763" y="4258625"/>
            <a:ext cx="7708800" cy="4605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Collaboration</a:t>
            </a:r>
            <a:endParaRPr sz="1600">
              <a:solidFill>
                <a:schemeClr val="dk1"/>
              </a:solidFill>
              <a:latin typeface="Roboto"/>
              <a:ea typeface="Roboto"/>
              <a:cs typeface="Roboto"/>
              <a:sym typeface="Roboto"/>
            </a:endParaRPr>
          </a:p>
        </p:txBody>
      </p:sp>
      <p:sp>
        <p:nvSpPr>
          <p:cNvPr id="1167" name="Google Shape;1167;p100"/>
          <p:cNvSpPr/>
          <p:nvPr/>
        </p:nvSpPr>
        <p:spPr>
          <a:xfrm>
            <a:off x="395825" y="3787486"/>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68" name="Google Shape;1168;p100"/>
          <p:cNvSpPr/>
          <p:nvPr/>
        </p:nvSpPr>
        <p:spPr>
          <a:xfrm flipH="1" rot="10800000">
            <a:off x="395825" y="3993918"/>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69" name="Google Shape;1169;p100"/>
          <p:cNvSpPr/>
          <p:nvPr/>
        </p:nvSpPr>
        <p:spPr>
          <a:xfrm>
            <a:off x="395825" y="4294151"/>
            <a:ext cx="551197" cy="18702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70" name="Google Shape;1170;p100"/>
          <p:cNvSpPr/>
          <p:nvPr/>
        </p:nvSpPr>
        <p:spPr>
          <a:xfrm flipH="1" rot="10800000">
            <a:off x="395825" y="4500582"/>
            <a:ext cx="551197" cy="18702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71" name="Google Shape;1171;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Your project will be evaluated on the following: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API Suggestions</a:t>
            </a:r>
            <a:endParaRPr>
              <a:solidFill>
                <a:schemeClr val="dk1"/>
              </a:solidFill>
            </a:endParaRPr>
          </a:p>
          <a:p>
            <a:pPr indent="0" lvl="0" marL="0" rtl="0" algn="l">
              <a:spcBef>
                <a:spcPts val="0"/>
              </a:spcBef>
              <a:spcAft>
                <a:spcPts val="0"/>
              </a:spcAft>
              <a:buNone/>
            </a:pPr>
            <a:r>
              <a:t/>
            </a:r>
            <a:endParaRPr/>
          </a:p>
        </p:txBody>
      </p:sp>
      <p:sp>
        <p:nvSpPr>
          <p:cNvPr id="1177" name="Google Shape;1177;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Stick to APIs that do all of the following:</a:t>
            </a:r>
            <a:endParaRPr>
              <a:solidFill>
                <a:schemeClr val="dk1"/>
              </a:solidFill>
            </a:endParaRPr>
          </a:p>
          <a:p>
            <a:pPr indent="0" lvl="0" marL="0" rtl="0" algn="l">
              <a:spcBef>
                <a:spcPts val="0"/>
              </a:spcBef>
              <a:spcAft>
                <a:spcPts val="0"/>
              </a:spcAft>
              <a:buNone/>
            </a:pPr>
            <a:r>
              <a:t/>
            </a:r>
            <a:endParaRPr/>
          </a:p>
        </p:txBody>
      </p:sp>
      <p:sp>
        <p:nvSpPr>
          <p:cNvPr id="1178" name="Google Shape;1178;p10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9" name="Google Shape;1179;p101"/>
          <p:cNvSpPr txBox="1"/>
          <p:nvPr>
            <p:ph idx="2" type="subTitle"/>
          </p:nvPr>
        </p:nvSpPr>
        <p:spPr>
          <a:xfrm>
            <a:off x="-755" y="1319425"/>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Allow cross-origin resource sharing (CORS)</a:t>
            </a:r>
            <a:endParaRPr/>
          </a:p>
        </p:txBody>
      </p:sp>
      <p:sp>
        <p:nvSpPr>
          <p:cNvPr id="1180" name="Google Shape;1180;p101"/>
          <p:cNvSpPr txBox="1"/>
          <p:nvPr>
            <p:ph idx="3" type="subTitle"/>
          </p:nvPr>
        </p:nvSpPr>
        <p:spPr>
          <a:xfrm>
            <a:off x="-12183" y="200495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Require simple or no authentication</a:t>
            </a:r>
            <a:endParaRPr/>
          </a:p>
        </p:txBody>
      </p:sp>
      <p:sp>
        <p:nvSpPr>
          <p:cNvPr id="1181" name="Google Shape;1181;p101"/>
          <p:cNvSpPr txBox="1"/>
          <p:nvPr>
            <p:ph idx="4" type="subTitle"/>
          </p:nvPr>
        </p:nvSpPr>
        <p:spPr>
          <a:xfrm>
            <a:off x="-685" y="26952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R</a:t>
            </a:r>
            <a:r>
              <a:rPr lang="en" sz="1600">
                <a:solidFill>
                  <a:schemeClr val="dk1"/>
                </a:solidFill>
              </a:rPr>
              <a:t>eturn</a:t>
            </a:r>
            <a:r>
              <a:rPr lang="en" sz="1600">
                <a:solidFill>
                  <a:schemeClr val="dk1"/>
                </a:solidFill>
              </a:rPr>
              <a:t> a JSON response</a:t>
            </a:r>
            <a:endParaRPr/>
          </a:p>
        </p:txBody>
      </p:sp>
      <p:sp>
        <p:nvSpPr>
          <p:cNvPr id="1182" name="Google Shape;1182;p101"/>
          <p:cNvSpPr txBox="1"/>
          <p:nvPr>
            <p:ph idx="5" type="subTitle"/>
          </p:nvPr>
        </p:nvSpPr>
        <p:spPr>
          <a:xfrm>
            <a:off x="-12300" y="3385575"/>
            <a:ext cx="85884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solidFill>
                  <a:schemeClr val="dk1"/>
                </a:solidFill>
              </a:rPr>
              <a:t>Are well-documented</a:t>
            </a:r>
            <a:endParaRPr/>
          </a:p>
        </p:txBody>
      </p:sp>
      <p:sp>
        <p:nvSpPr>
          <p:cNvPr id="1183" name="Google Shape;1183;p101"/>
          <p:cNvSpPr txBox="1"/>
          <p:nvPr>
            <p:ph idx="6" type="subTitle"/>
          </p:nvPr>
        </p:nvSpPr>
        <p:spPr>
          <a:xfrm>
            <a:off x="-779" y="4078300"/>
            <a:ext cx="85884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API Resources Blog Post on Full-Stack Blog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Today’s Project Checklist</a:t>
            </a:r>
            <a:endParaRPr>
              <a:solidFill>
                <a:schemeClr val="dk1"/>
              </a:solidFill>
            </a:endParaRPr>
          </a:p>
          <a:p>
            <a:pPr indent="0" lvl="0" marL="0" rtl="0" algn="l">
              <a:spcBef>
                <a:spcPts val="0"/>
              </a:spcBef>
              <a:spcAft>
                <a:spcPts val="0"/>
              </a:spcAft>
              <a:buNone/>
            </a:pPr>
            <a:r>
              <a:t/>
            </a:r>
            <a:endParaRPr/>
          </a:p>
        </p:txBody>
      </p:sp>
      <p:sp>
        <p:nvSpPr>
          <p:cNvPr id="1189" name="Google Shape;1189;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Create a one page proposal that contains the following: </a:t>
            </a:r>
            <a:endParaRPr/>
          </a:p>
        </p:txBody>
      </p:sp>
      <p:sp>
        <p:nvSpPr>
          <p:cNvPr id="1190" name="Google Shape;1190;p10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91" name="Google Shape;1191;p102"/>
          <p:cNvSpPr/>
          <p:nvPr/>
        </p:nvSpPr>
        <p:spPr>
          <a:xfrm>
            <a:off x="1181875" y="1173250"/>
            <a:ext cx="75552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title </a:t>
            </a:r>
            <a:endParaRPr sz="1600">
              <a:solidFill>
                <a:schemeClr val="dk1"/>
              </a:solidFill>
              <a:latin typeface="Roboto"/>
              <a:ea typeface="Roboto"/>
              <a:cs typeface="Roboto"/>
              <a:sym typeface="Roboto"/>
            </a:endParaRPr>
          </a:p>
        </p:txBody>
      </p:sp>
      <p:sp>
        <p:nvSpPr>
          <p:cNvPr id="1192" name="Google Shape;1192;p102"/>
          <p:cNvSpPr/>
          <p:nvPr/>
        </p:nvSpPr>
        <p:spPr>
          <a:xfrm>
            <a:off x="1171911" y="1777047"/>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Project description</a:t>
            </a:r>
            <a:endParaRPr sz="1600">
              <a:solidFill>
                <a:schemeClr val="dk1"/>
              </a:solidFill>
              <a:latin typeface="Roboto"/>
              <a:ea typeface="Roboto"/>
              <a:cs typeface="Roboto"/>
              <a:sym typeface="Roboto"/>
            </a:endParaRPr>
          </a:p>
        </p:txBody>
      </p:sp>
      <p:sp>
        <p:nvSpPr>
          <p:cNvPr id="1193" name="Google Shape;1193;p102"/>
          <p:cNvSpPr/>
          <p:nvPr/>
        </p:nvSpPr>
        <p:spPr>
          <a:xfrm>
            <a:off x="1171911" y="2370540"/>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User story</a:t>
            </a:r>
            <a:endParaRPr sz="1600">
              <a:solidFill>
                <a:schemeClr val="dk1"/>
              </a:solidFill>
              <a:latin typeface="Roboto"/>
              <a:ea typeface="Roboto"/>
              <a:cs typeface="Roboto"/>
              <a:sym typeface="Roboto"/>
            </a:endParaRPr>
          </a:p>
        </p:txBody>
      </p:sp>
      <p:sp>
        <p:nvSpPr>
          <p:cNvPr id="1194" name="Google Shape;1194;p102"/>
          <p:cNvSpPr/>
          <p:nvPr/>
        </p:nvSpPr>
        <p:spPr>
          <a:xfrm>
            <a:off x="1171911" y="2966106"/>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Wireframe or sketch of the design</a:t>
            </a:r>
            <a:endParaRPr sz="1600">
              <a:solidFill>
                <a:schemeClr val="dk1"/>
              </a:solidFill>
              <a:latin typeface="Roboto"/>
              <a:ea typeface="Roboto"/>
              <a:cs typeface="Roboto"/>
              <a:sym typeface="Roboto"/>
            </a:endParaRPr>
          </a:p>
        </p:txBody>
      </p:sp>
      <p:sp>
        <p:nvSpPr>
          <p:cNvPr id="1195" name="Google Shape;1195;p102"/>
          <p:cNvSpPr/>
          <p:nvPr/>
        </p:nvSpPr>
        <p:spPr>
          <a:xfrm>
            <a:off x="1184292" y="3561673"/>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APIs to be used</a:t>
            </a:r>
            <a:endParaRPr sz="1600">
              <a:solidFill>
                <a:schemeClr val="dk1"/>
              </a:solidFill>
              <a:latin typeface="Roboto"/>
              <a:ea typeface="Roboto"/>
              <a:cs typeface="Roboto"/>
              <a:sym typeface="Roboto"/>
            </a:endParaRPr>
          </a:p>
        </p:txBody>
      </p:sp>
      <p:sp>
        <p:nvSpPr>
          <p:cNvPr id="1196" name="Google Shape;1196;p102"/>
          <p:cNvSpPr/>
          <p:nvPr/>
        </p:nvSpPr>
        <p:spPr>
          <a:xfrm>
            <a:off x="396433" y="122291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7" name="Google Shape;1197;p102"/>
          <p:cNvSpPr/>
          <p:nvPr/>
        </p:nvSpPr>
        <p:spPr>
          <a:xfrm flipH="1" rot="10800000">
            <a:off x="396433" y="1462401"/>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198" name="Google Shape;1198;p102"/>
          <p:cNvSpPr/>
          <p:nvPr/>
        </p:nvSpPr>
        <p:spPr>
          <a:xfrm>
            <a:off x="396433" y="1811775"/>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199" name="Google Shape;1199;p102"/>
          <p:cNvSpPr/>
          <p:nvPr/>
        </p:nvSpPr>
        <p:spPr>
          <a:xfrm flipH="1" rot="10800000">
            <a:off x="396433" y="2051265"/>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0" name="Google Shape;1200;p102"/>
          <p:cNvSpPr/>
          <p:nvPr/>
        </p:nvSpPr>
        <p:spPr>
          <a:xfrm>
            <a:off x="396433" y="2427259"/>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1" name="Google Shape;1201;p102"/>
          <p:cNvSpPr/>
          <p:nvPr/>
        </p:nvSpPr>
        <p:spPr>
          <a:xfrm flipH="1" rot="10800000">
            <a:off x="396433" y="2666749"/>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2" name="Google Shape;1202;p102"/>
          <p:cNvSpPr/>
          <p:nvPr/>
        </p:nvSpPr>
        <p:spPr>
          <a:xfrm>
            <a:off x="396433" y="3015081"/>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3" name="Google Shape;1203;p102"/>
          <p:cNvSpPr/>
          <p:nvPr/>
        </p:nvSpPr>
        <p:spPr>
          <a:xfrm flipH="1" rot="10800000">
            <a:off x="396433" y="3254570"/>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4" name="Google Shape;1204;p102"/>
          <p:cNvSpPr/>
          <p:nvPr/>
        </p:nvSpPr>
        <p:spPr>
          <a:xfrm>
            <a:off x="396433" y="3602902"/>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5" name="Google Shape;1205;p102"/>
          <p:cNvSpPr/>
          <p:nvPr/>
        </p:nvSpPr>
        <p:spPr>
          <a:xfrm flipH="1" rot="10800000">
            <a:off x="396433" y="3842392"/>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1206" name="Google Shape;1206;p102"/>
          <p:cNvSpPr/>
          <p:nvPr/>
        </p:nvSpPr>
        <p:spPr>
          <a:xfrm>
            <a:off x="1171200" y="4157252"/>
            <a:ext cx="7566000" cy="534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Rough breakdown of </a:t>
            </a:r>
            <a:r>
              <a:rPr lang="en" sz="1600">
                <a:solidFill>
                  <a:schemeClr val="dk1"/>
                </a:solidFill>
                <a:latin typeface="Roboto"/>
                <a:ea typeface="Roboto"/>
                <a:cs typeface="Roboto"/>
                <a:sym typeface="Roboto"/>
              </a:rPr>
              <a:t>tasks</a:t>
            </a:r>
            <a:endParaRPr sz="1600">
              <a:solidFill>
                <a:schemeClr val="dk1"/>
              </a:solidFill>
              <a:latin typeface="Roboto"/>
              <a:ea typeface="Roboto"/>
              <a:cs typeface="Roboto"/>
              <a:sym typeface="Roboto"/>
            </a:endParaRPr>
          </a:p>
        </p:txBody>
      </p:sp>
      <p:sp>
        <p:nvSpPr>
          <p:cNvPr id="1207" name="Google Shape;1207;p102"/>
          <p:cNvSpPr/>
          <p:nvPr/>
        </p:nvSpPr>
        <p:spPr>
          <a:xfrm>
            <a:off x="395825" y="4206234"/>
            <a:ext cx="639485" cy="216994"/>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1208" name="Google Shape;1208;p102"/>
          <p:cNvSpPr/>
          <p:nvPr/>
        </p:nvSpPr>
        <p:spPr>
          <a:xfrm flipH="1" rot="10800000">
            <a:off x="395825" y="4445723"/>
            <a:ext cx="639485" cy="216994"/>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0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Management</a:t>
            </a:r>
            <a:endParaRPr/>
          </a:p>
        </p:txBody>
      </p:sp>
      <p:sp>
        <p:nvSpPr>
          <p:cNvPr id="697" name="Google Shape;697;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wikipedia.org</a:t>
            </a:r>
            <a:endParaRPr/>
          </a:p>
        </p:txBody>
      </p:sp>
      <p:sp>
        <p:nvSpPr>
          <p:cNvPr id="698" name="Google Shape;698;p63"/>
          <p:cNvSpPr txBox="1"/>
          <p:nvPr>
            <p:ph idx="1" type="subTitle"/>
          </p:nvPr>
        </p:nvSpPr>
        <p:spPr>
          <a:xfrm>
            <a:off x="0" y="675975"/>
            <a:ext cx="5672700" cy="19620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practice of initiating, planning, executing, controlling, and closing the </a:t>
            </a:r>
            <a:r>
              <a:rPr lang="en" u="sng">
                <a:solidFill>
                  <a:schemeClr val="hlink"/>
                </a:solidFill>
                <a:hlinkClick r:id="rId4"/>
              </a:rPr>
              <a:t>work</a:t>
            </a:r>
            <a:r>
              <a:rPr lang="en"/>
              <a:t> of a </a:t>
            </a:r>
            <a:r>
              <a:rPr lang="en" u="sng">
                <a:solidFill>
                  <a:schemeClr val="hlink"/>
                </a:solidFill>
                <a:hlinkClick r:id="rId5"/>
              </a:rPr>
              <a:t>team</a:t>
            </a:r>
            <a:r>
              <a:rPr lang="en"/>
              <a:t> to achieve specific goals and meet specific success criteria at the specified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 primary challenge of project management is to achieve all of the project goals within the given constraints.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99" name="Google Shape;699;p63"/>
          <p:cNvPicPr preferRelativeResize="0"/>
          <p:nvPr/>
        </p:nvPicPr>
        <p:blipFill>
          <a:blip r:embed="rId6">
            <a:alphaModFix/>
          </a:blip>
          <a:stretch>
            <a:fillRect/>
          </a:stretch>
        </p:blipFill>
        <p:spPr>
          <a:xfrm>
            <a:off x="4888700" y="926012"/>
            <a:ext cx="3994336" cy="39906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the definition of </a:t>
            </a:r>
            <a:r>
              <a:rPr i="1" lang="en"/>
              <a:t>agile</a:t>
            </a:r>
            <a:r>
              <a:rPr lang="en"/>
              <a:t>?</a:t>
            </a:r>
            <a:endParaRPr/>
          </a:p>
        </p:txBody>
      </p:sp>
      <p:sp>
        <p:nvSpPr>
          <p:cNvPr id="705" name="Google Shape;705;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agile </a:t>
            </a:r>
            <a:r>
              <a:rPr lang="en" sz="1800">
                <a:solidFill>
                  <a:schemeClr val="dk1"/>
                </a:solidFill>
                <a:latin typeface="Georgia"/>
                <a:ea typeface="Georgia"/>
                <a:cs typeface="Georgia"/>
                <a:sym typeface="Georgia"/>
              </a:rPr>
              <a:t>[ aj-uhl, -ahyl ]</a:t>
            </a:r>
            <a:endParaRPr/>
          </a:p>
        </p:txBody>
      </p:sp>
      <p:sp>
        <p:nvSpPr>
          <p:cNvPr id="711" name="Google Shape;711;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latin typeface="Arial"/>
                <a:ea typeface="Arial"/>
                <a:cs typeface="Arial"/>
                <a:sym typeface="Arial"/>
                <a:hlinkClick r:id="rId3"/>
              </a:rPr>
              <a:t>dictionary.com</a:t>
            </a:r>
            <a:endParaRPr/>
          </a:p>
        </p:txBody>
      </p:sp>
      <p:sp>
        <p:nvSpPr>
          <p:cNvPr id="712" name="Google Shape;712;p65"/>
          <p:cNvSpPr/>
          <p:nvPr/>
        </p:nvSpPr>
        <p:spPr>
          <a:xfrm>
            <a:off x="1352550" y="13788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Quick and well-coordinated in movement; lithe: an agile leap.</a:t>
            </a:r>
            <a:endParaRPr>
              <a:latin typeface="Roboto"/>
              <a:ea typeface="Roboto"/>
              <a:cs typeface="Roboto"/>
              <a:sym typeface="Roboto"/>
            </a:endParaRPr>
          </a:p>
        </p:txBody>
      </p:sp>
      <p:grpSp>
        <p:nvGrpSpPr>
          <p:cNvPr id="713" name="Google Shape;713;p65"/>
          <p:cNvGrpSpPr/>
          <p:nvPr/>
        </p:nvGrpSpPr>
        <p:grpSpPr>
          <a:xfrm>
            <a:off x="457200" y="1378813"/>
            <a:ext cx="776889" cy="621300"/>
            <a:chOff x="457200" y="1378813"/>
            <a:chExt cx="776889" cy="621300"/>
          </a:xfrm>
        </p:grpSpPr>
        <p:sp>
          <p:nvSpPr>
            <p:cNvPr id="714" name="Google Shape;714;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15" name="Google Shape;715;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6" name="Google Shape;716;p65"/>
          <p:cNvGrpSpPr/>
          <p:nvPr/>
        </p:nvGrpSpPr>
        <p:grpSpPr>
          <a:xfrm>
            <a:off x="457200" y="2228725"/>
            <a:ext cx="776889" cy="621300"/>
            <a:chOff x="457200" y="1378813"/>
            <a:chExt cx="776889" cy="621300"/>
          </a:xfrm>
        </p:grpSpPr>
        <p:sp>
          <p:nvSpPr>
            <p:cNvPr id="717" name="Google Shape;717;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8" name="Google Shape;718;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9" name="Google Shape;719;p65"/>
          <p:cNvGrpSpPr/>
          <p:nvPr/>
        </p:nvGrpSpPr>
        <p:grpSpPr>
          <a:xfrm>
            <a:off x="457200" y="3073850"/>
            <a:ext cx="776889" cy="621300"/>
            <a:chOff x="457200" y="1378813"/>
            <a:chExt cx="776889" cy="621300"/>
          </a:xfrm>
        </p:grpSpPr>
        <p:sp>
          <p:nvSpPr>
            <p:cNvPr id="720" name="Google Shape;720;p65"/>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21" name="Google Shape;721;p65"/>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22" name="Google Shape;722;p65"/>
          <p:cNvSpPr/>
          <p:nvPr/>
        </p:nvSpPr>
        <p:spPr>
          <a:xfrm>
            <a:off x="1352550" y="22311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Active; lively: an agile person.</a:t>
            </a:r>
            <a:endParaRPr>
              <a:latin typeface="Roboto"/>
              <a:ea typeface="Roboto"/>
              <a:cs typeface="Roboto"/>
              <a:sym typeface="Roboto"/>
            </a:endParaRPr>
          </a:p>
        </p:txBody>
      </p:sp>
      <p:sp>
        <p:nvSpPr>
          <p:cNvPr id="723" name="Google Shape;723;p65"/>
          <p:cNvSpPr/>
          <p:nvPr/>
        </p:nvSpPr>
        <p:spPr>
          <a:xfrm>
            <a:off x="1352550" y="30738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Marked by an ability to think quickly; mentally acute or aware: She's 95 and still very agile.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agile software development?</a:t>
            </a:r>
            <a:endParaRPr/>
          </a:p>
        </p:txBody>
      </p:sp>
      <p:sp>
        <p:nvSpPr>
          <p:cNvPr id="729" name="Google Shape;729;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indent="0" lvl="0" marL="0" rtl="0" algn="l">
              <a:spcBef>
                <a:spcPts val="0"/>
              </a:spcBef>
              <a:spcAft>
                <a:spcPts val="0"/>
              </a:spcAft>
              <a:buNone/>
            </a:pPr>
            <a:r>
              <a:t/>
            </a:r>
            <a:endParaRPr/>
          </a:p>
        </p:txBody>
      </p:sp>
      <p:sp>
        <p:nvSpPr>
          <p:cNvPr id="735" name="Google Shape;735;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6" name="Google Shape;736;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indent="0" lvl="0" marL="0" rtl="0" algn="l">
              <a:spcBef>
                <a:spcPts val="0"/>
              </a:spcBef>
              <a:spcAft>
                <a:spcPts val="0"/>
              </a:spcAft>
              <a:buNone/>
            </a:pPr>
            <a:r>
              <a:t/>
            </a:r>
            <a:endParaRPr/>
          </a:p>
        </p:txBody>
      </p:sp>
      <p:pic>
        <p:nvPicPr>
          <p:cNvPr id="737" name="Google Shape;737;p67"/>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